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2" r:id="rId4"/>
    <p:sldId id="263" r:id="rId5"/>
    <p:sldId id="264" r:id="rId6"/>
    <p:sldId id="265" r:id="rId7"/>
    <p:sldId id="266" r:id="rId8"/>
    <p:sldId id="268" r:id="rId9"/>
    <p:sldId id="267" r:id="rId10"/>
    <p:sldId id="269" r:id="rId11"/>
    <p:sldId id="270" r:id="rId12"/>
    <p:sldId id="271" r:id="rId13"/>
    <p:sldId id="272" r:id="rId14"/>
    <p:sldId id="273" r:id="rId15"/>
    <p:sldId id="274" r:id="rId16"/>
    <p:sldId id="275" r:id="rId17"/>
    <p:sldId id="276" r:id="rId18"/>
    <p:sldId id="277" r:id="rId19"/>
    <p:sldId id="278" r:id="rId20"/>
    <p:sldId id="287" r:id="rId21"/>
    <p:sldId id="279" r:id="rId22"/>
    <p:sldId id="281" r:id="rId23"/>
    <p:sldId id="280" r:id="rId24"/>
    <p:sldId id="282" r:id="rId25"/>
    <p:sldId id="284" r:id="rId26"/>
    <p:sldId id="283" r:id="rId27"/>
    <p:sldId id="286" r:id="rId28"/>
    <p:sldId id="285" r:id="rId29"/>
    <p:sldId id="259"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66"/>
    <a:srgbClr val="0000FF"/>
    <a:srgbClr val="3EC29C"/>
    <a:srgbClr val="00FFFF"/>
    <a:srgbClr val="FF0000"/>
    <a:srgbClr val="1E36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53" autoAdjust="0"/>
    <p:restoredTop sz="96291"/>
  </p:normalViewPr>
  <p:slideViewPr>
    <p:cSldViewPr snapToGrid="0" snapToObjects="1">
      <p:cViewPr varScale="1">
        <p:scale>
          <a:sx n="94" d="100"/>
          <a:sy n="94" d="100"/>
        </p:scale>
        <p:origin x="-178"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4000" baseline="0">
                <a:solidFill>
                  <a:srgbClr val="1E3673"/>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68847B3E-BC9F-5845-844A-48DB4656B960}" type="datetimeFigureOut">
              <a:rPr lang="en-US" smtClean="0"/>
              <a:t>10/27/2023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648641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847B3E-BC9F-5845-844A-48DB4656B960}" type="datetimeFigureOut">
              <a:rPr lang="en-US" smtClean="0"/>
              <a:t>10/27/2023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1019865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8847B3E-BC9F-5845-844A-48DB4656B960}" type="datetimeFigureOut">
              <a:rPr lang="en-US" smtClean="0"/>
              <a:t>10/27/2023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1816959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847B3E-BC9F-5845-844A-48DB4656B960}" type="datetimeFigureOut">
              <a:rPr lang="en-US" smtClean="0"/>
              <a:t>10/27/2023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135165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8847B3E-BC9F-5845-844A-48DB4656B960}" type="datetimeFigureOut">
              <a:rPr lang="en-US" smtClean="0"/>
              <a:t>10/27/2023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1136675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8847B3E-BC9F-5845-844A-48DB4656B960}" type="datetimeFigureOut">
              <a:rPr lang="en-US" smtClean="0"/>
              <a:t>10/27/2023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1090496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8847B3E-BC9F-5845-844A-48DB4656B960}" type="datetimeFigureOut">
              <a:rPr lang="en-US" smtClean="0"/>
              <a:t>10/27/2023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90672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847B3E-BC9F-5845-844A-48DB4656B960}" type="datetimeFigureOut">
              <a:rPr lang="en-US" smtClean="0"/>
              <a:t>10/27/2023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13586671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847B3E-BC9F-5845-844A-48DB4656B960}" type="datetimeFigureOut">
              <a:rPr lang="en-US" smtClean="0"/>
              <a:t>10/27/2023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925826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8847B3E-BC9F-5845-844A-48DB4656B960}" type="datetimeFigureOut">
              <a:rPr lang="en-US" smtClean="0"/>
              <a:t>10/27/2023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1854895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8847B3E-BC9F-5845-844A-48DB4656B960}" type="datetimeFigureOut">
              <a:rPr lang="en-US" smtClean="0"/>
              <a:t>10/27/2023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39DB72-6360-E443-BAD9-B7D33A2A5F3D}" type="slidenum">
              <a:rPr lang="en-US" smtClean="0"/>
              <a:t>‹#›</a:t>
            </a:fld>
            <a:endParaRPr lang="en-US"/>
          </a:p>
        </p:txBody>
      </p:sp>
    </p:spTree>
    <p:extLst>
      <p:ext uri="{BB962C8B-B14F-4D97-AF65-F5344CB8AC3E}">
        <p14:creationId xmlns:p14="http://schemas.microsoft.com/office/powerpoint/2010/main" val="2151029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847B3E-BC9F-5845-844A-48DB4656B960}" type="datetimeFigureOut">
              <a:rPr lang="en-US" smtClean="0"/>
              <a:t>10/27/2023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39DB72-6360-E443-BAD9-B7D33A2A5F3D}" type="slidenum">
              <a:rPr lang="en-US" smtClean="0"/>
              <a:t>‹#›</a:t>
            </a:fld>
            <a:endParaRPr lang="en-US"/>
          </a:p>
        </p:txBody>
      </p:sp>
    </p:spTree>
    <p:extLst>
      <p:ext uri="{BB962C8B-B14F-4D97-AF65-F5344CB8AC3E}">
        <p14:creationId xmlns:p14="http://schemas.microsoft.com/office/powerpoint/2010/main" val="450183467"/>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0"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000" b="1" i="0" kern="1200" baseline="0">
          <a:solidFill>
            <a:srgbClr val="1E3673"/>
          </a:solidFill>
          <a:latin typeface="open sans" charset="0"/>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baseline="0">
          <a:solidFill>
            <a:schemeClr val="tx1"/>
          </a:solidFill>
          <a:latin typeface="open sans"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chemeClr val="tx1"/>
          </a:solidFill>
          <a:latin typeface="open sans"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chemeClr val="tx1"/>
          </a:solidFill>
          <a:latin typeface="open sans"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chemeClr val="tx1"/>
          </a:solidFill>
          <a:latin typeface="open sans"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chemeClr val="tx1"/>
          </a:solidFill>
          <a:latin typeface="open sans"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88620" y="1909481"/>
            <a:ext cx="9014759" cy="1391771"/>
          </a:xfrm>
        </p:spPr>
        <p:txBody>
          <a:bodyPr/>
          <a:lstStyle/>
          <a:p>
            <a:r>
              <a:rPr lang="en-US">
                <a:latin typeface="+mn-lt"/>
              </a:rPr>
              <a:t>BẢO MẬT HẠ TẦNG MẠNG</a:t>
            </a:r>
            <a:br>
              <a:rPr lang="en-US">
                <a:latin typeface="+mn-lt"/>
              </a:rPr>
            </a:br>
            <a:r>
              <a:rPr lang="en-US">
                <a:latin typeface="+mn-lt"/>
              </a:rPr>
              <a:t>LAYER 3 MÔ HÌNH OSI</a:t>
            </a:r>
            <a:endParaRPr lang="vi-VN" dirty="0">
              <a:latin typeface="+mn-lt"/>
            </a:endParaRPr>
          </a:p>
        </p:txBody>
      </p:sp>
    </p:spTree>
    <p:extLst>
      <p:ext uri="{BB962C8B-B14F-4D97-AF65-F5344CB8AC3E}">
        <p14:creationId xmlns:p14="http://schemas.microsoft.com/office/powerpoint/2010/main" val="4168560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Khai báo Extended ACL</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540215" y="885653"/>
            <a:ext cx="11257337" cy="338554"/>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Khai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báo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Extended ACL </a:t>
            </a:r>
            <a:r>
              <a:rPr lang="en-US" sz="1600" dirty="0" err="1">
                <a:latin typeface="Arial" panose="020B0604020202020204" pitchFamily="34" charset="0"/>
                <a:cs typeface="Arial" panose="020B0604020202020204" pitchFamily="34" charset="0"/>
              </a:rPr>
              <a:t>sẽ</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phức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tạp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hơn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liên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quan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đến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thông</a:t>
            </a:r>
            <a:r>
              <a:rPr lang="en-US" sz="1600" dirty="0">
                <a:latin typeface="Arial" panose="020B0604020202020204" pitchFamily="34" charset="0"/>
                <a:cs typeface="Arial" panose="020B0604020202020204" pitchFamily="34" charset="0"/>
              </a:rPr>
              <a:t> tin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kiểm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soát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hơn</a:t>
            </a:r>
            <a:r>
              <a:rPr lang="en-US" sz="1600" dirty="0">
                <a:latin typeface="Arial" panose="020B0604020202020204" pitchFamily="34" charset="0"/>
                <a:cs typeface="Arial" panose="020B0604020202020204" pitchFamily="34" charset="0"/>
              </a:rPr>
              <a:t>.</a:t>
            </a:r>
          </a:p>
        </p:txBody>
      </p:sp>
      <p:pic>
        <p:nvPicPr>
          <p:cNvPr id="3" name="Picture 2">
            <a:extLst>
              <a:ext uri="{FF2B5EF4-FFF2-40B4-BE49-F238E27FC236}">
                <a16:creationId xmlns:a16="http://schemas.microsoft.com/office/drawing/2014/main" xmlns="" id="{E433AC0F-C42C-40FE-BD19-21B871D80CD0}"/>
              </a:ext>
            </a:extLst>
          </p:cNvPr>
          <p:cNvPicPr>
            <a:picLocks noChangeAspect="1"/>
          </p:cNvPicPr>
          <p:nvPr/>
        </p:nvPicPr>
        <p:blipFill>
          <a:blip r:embed="rId2"/>
          <a:stretch>
            <a:fillRect/>
          </a:stretch>
        </p:blipFill>
        <p:spPr>
          <a:xfrm>
            <a:off x="2721365" y="1356825"/>
            <a:ext cx="6037153" cy="2875131"/>
          </a:xfrm>
          <a:prstGeom prst="rect">
            <a:avLst/>
          </a:prstGeom>
        </p:spPr>
      </p:pic>
      <p:pic>
        <p:nvPicPr>
          <p:cNvPr id="4" name="Picture 3">
            <a:extLst>
              <a:ext uri="{FF2B5EF4-FFF2-40B4-BE49-F238E27FC236}">
                <a16:creationId xmlns:a16="http://schemas.microsoft.com/office/drawing/2014/main" xmlns="" id="{B011AC52-819E-4E2F-AA25-88B0ADAD18F0}"/>
              </a:ext>
            </a:extLst>
          </p:cNvPr>
          <p:cNvPicPr>
            <a:picLocks noChangeAspect="1"/>
          </p:cNvPicPr>
          <p:nvPr/>
        </p:nvPicPr>
        <p:blipFill>
          <a:blip r:embed="rId3"/>
          <a:stretch>
            <a:fillRect/>
          </a:stretch>
        </p:blipFill>
        <p:spPr>
          <a:xfrm>
            <a:off x="2232116" y="4364574"/>
            <a:ext cx="7369179" cy="1638442"/>
          </a:xfrm>
          <a:prstGeom prst="rect">
            <a:avLst/>
          </a:prstGeom>
        </p:spPr>
      </p:pic>
    </p:spTree>
    <p:extLst>
      <p:ext uri="{BB962C8B-B14F-4D97-AF65-F5344CB8AC3E}">
        <p14:creationId xmlns:p14="http://schemas.microsoft.com/office/powerpoint/2010/main" val="373954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Khai báo Named ACL</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540215" y="885653"/>
            <a:ext cx="11257337" cy="338554"/>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đặt</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tên</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Standard &amp; Extended ACL.</a:t>
            </a:r>
          </a:p>
        </p:txBody>
      </p:sp>
      <p:pic>
        <p:nvPicPr>
          <p:cNvPr id="5" name="Picture 4">
            <a:extLst>
              <a:ext uri="{FF2B5EF4-FFF2-40B4-BE49-F238E27FC236}">
                <a16:creationId xmlns:a16="http://schemas.microsoft.com/office/drawing/2014/main" xmlns="" id="{F4169C0E-D48C-4B85-AE29-8125F4FD2C1B}"/>
              </a:ext>
            </a:extLst>
          </p:cNvPr>
          <p:cNvPicPr>
            <a:picLocks noChangeAspect="1"/>
          </p:cNvPicPr>
          <p:nvPr/>
        </p:nvPicPr>
        <p:blipFill>
          <a:blip r:embed="rId2"/>
          <a:stretch>
            <a:fillRect/>
          </a:stretch>
        </p:blipFill>
        <p:spPr>
          <a:xfrm>
            <a:off x="2533828" y="1597892"/>
            <a:ext cx="7270110" cy="1661304"/>
          </a:xfrm>
          <a:prstGeom prst="rect">
            <a:avLst/>
          </a:prstGeom>
        </p:spPr>
      </p:pic>
      <p:pic>
        <p:nvPicPr>
          <p:cNvPr id="6" name="Picture 5">
            <a:extLst>
              <a:ext uri="{FF2B5EF4-FFF2-40B4-BE49-F238E27FC236}">
                <a16:creationId xmlns:a16="http://schemas.microsoft.com/office/drawing/2014/main" xmlns="" id="{A8B837F4-2636-458C-ABD6-079E0EAF1F44}"/>
              </a:ext>
            </a:extLst>
          </p:cNvPr>
          <p:cNvPicPr>
            <a:picLocks noChangeAspect="1"/>
          </p:cNvPicPr>
          <p:nvPr/>
        </p:nvPicPr>
        <p:blipFill>
          <a:blip r:embed="rId3"/>
          <a:stretch>
            <a:fillRect/>
          </a:stretch>
        </p:blipFill>
        <p:spPr>
          <a:xfrm>
            <a:off x="2555762" y="3730368"/>
            <a:ext cx="7453006" cy="1638442"/>
          </a:xfrm>
          <a:prstGeom prst="rect">
            <a:avLst/>
          </a:prstGeom>
        </p:spPr>
      </p:pic>
    </p:spTree>
    <p:extLst>
      <p:ext uri="{BB962C8B-B14F-4D97-AF65-F5344CB8AC3E}">
        <p14:creationId xmlns:p14="http://schemas.microsoft.com/office/powerpoint/2010/main" val="1852263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80564"/>
            <a:ext cx="10515600" cy="3137647"/>
          </a:xfrm>
        </p:spPr>
        <p:txBody>
          <a:bodyPr>
            <a:normAutofit/>
          </a:bodyPr>
          <a:lstStyle/>
          <a:p>
            <a:pPr algn="ctr"/>
            <a:r>
              <a:rPr lang="en-US"/>
              <a:t>PHẦN 2</a:t>
            </a:r>
            <a:br>
              <a:rPr lang="en-US"/>
            </a:br>
            <a:r>
              <a:rPr lang="en-US"/>
              <a:t>Bảo Vệ Truy Cập Thiết Bị</a:t>
            </a:r>
            <a:endParaRPr lang="en-US" dirty="0"/>
          </a:p>
        </p:txBody>
      </p:sp>
    </p:spTree>
    <p:extLst>
      <p:ext uri="{BB962C8B-B14F-4D97-AF65-F5344CB8AC3E}">
        <p14:creationId xmlns:p14="http://schemas.microsoft.com/office/powerpoint/2010/main" val="3333330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Kết nối với thiết bị mạng</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1323439"/>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mạng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như</a:t>
            </a:r>
            <a:r>
              <a:rPr lang="en-US" sz="1600"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Switch</a:t>
            </a:r>
            <a:r>
              <a:rPr lang="en-US" sz="1600" dirty="0">
                <a:latin typeface="Arial" panose="020B0604020202020204" pitchFamily="34" charset="0"/>
                <a:cs typeface="Arial" panose="020B0604020202020204" pitchFamily="34" charset="0"/>
              </a:rPr>
              <a:t> hay </a:t>
            </a:r>
            <a:r>
              <a:rPr lang="en-US" sz="1600" b="1" dirty="0">
                <a:latin typeface="Arial" panose="020B0604020202020204" pitchFamily="34" charset="0"/>
                <a:cs typeface="Arial" panose="020B0604020202020204" pitchFamily="34" charset="0"/>
              </a:rPr>
              <a:t>Router</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2 </a:t>
            </a:r>
            <a:r>
              <a:rPr lang="en-US" sz="1600" dirty="0" err="1">
                <a:latin typeface="Arial" panose="020B0604020202020204" pitchFamily="34" charset="0"/>
                <a:cs typeface="Arial" panose="020B0604020202020204" pitchFamily="34" charset="0"/>
              </a:rPr>
              <a:t>cách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trực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tiếp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vật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lý</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Console</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dùng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mềm</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HyperTerminal</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hoặc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từ</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xa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thông</a:t>
            </a:r>
            <a:r>
              <a:rPr lang="en-US" sz="1600" dirty="0">
                <a:latin typeface="Arial" panose="020B0604020202020204" pitchFamily="34" charset="0"/>
                <a:cs typeface="Arial" panose="020B0604020202020204" pitchFamily="34" charset="0"/>
              </a:rPr>
              <a:t> qua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ảo</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VTY</a:t>
            </a:r>
            <a:r>
              <a:rPr lang="en-US" sz="1600" dirty="0">
                <a:latin typeface="Arial" panose="020B0604020202020204" pitchFamily="34" charset="0"/>
                <a:cs typeface="Arial" panose="020B0604020202020204" pitchFamily="34" charset="0"/>
              </a:rPr>
              <a:t> (Virtual Type Port) (</a:t>
            </a:r>
            <a:r>
              <a:rPr lang="en-US" sz="1600" dirty="0" err="1">
                <a:latin typeface="Arial" panose="020B0604020202020204" pitchFamily="34" charset="0"/>
                <a:cs typeface="Arial" panose="020B0604020202020204" pitchFamily="34" charset="0"/>
              </a:rPr>
              <a:t>dùng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mềm</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Telnet</a:t>
            </a:r>
            <a:r>
              <a:rPr lang="en-US" sz="1600" dirty="0">
                <a:latin typeface="Arial" panose="020B0604020202020204" pitchFamily="34" charset="0"/>
                <a:cs typeface="Arial" panose="020B0604020202020204" pitchFamily="34" charset="0"/>
              </a:rPr>
              <a:t> hay </a:t>
            </a:r>
            <a:r>
              <a:rPr lang="en-US" sz="1600" dirty="0">
                <a:solidFill>
                  <a:srgbClr val="FF0000"/>
                </a:solidFill>
                <a:latin typeface="Arial" panose="020B0604020202020204" pitchFamily="34" charset="0"/>
                <a:cs typeface="Arial" panose="020B0604020202020204" pitchFamily="34" charset="0"/>
              </a:rPr>
              <a:t>SSH</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từ</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xa</a:t>
            </a:r>
            <a:r>
              <a:rPr lang="en-US" sz="1600" dirty="0">
                <a:latin typeface="Arial" panose="020B0604020202020204" pitchFamily="34" charset="0"/>
                <a:cs typeface="Arial" panose="020B0604020202020204" pitchFamily="34" charset="0"/>
              </a:rPr>
              <a:t> qua </a:t>
            </a:r>
            <a:r>
              <a:rPr lang="en-US" sz="1600" dirty="0" err="1">
                <a:latin typeface="Arial" panose="020B0604020202020204" pitchFamily="34" charset="0"/>
                <a:cs typeface="Arial" panose="020B0604020202020204" pitchFamily="34" charset="0"/>
              </a:rPr>
              <a:t>một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dành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riêng</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Out-of-Band</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hoặc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dùng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chung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với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truyền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dữ</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liệu</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In-Band</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dùng</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OOB</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Việc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chiếm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quyền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truy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cập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khiến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toàn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bộ</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hệ</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thống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mạng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ngưng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hoạt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động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hoặc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phục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vụ</a:t>
            </a:r>
            <a:r>
              <a:rPr lang="en-US" sz="1600" dirty="0">
                <a:latin typeface="Arial" panose="020B0604020202020204" pitchFamily="34" charset="0"/>
                <a:cs typeface="Arial" panose="020B0604020202020204" pitchFamily="34" charset="0"/>
              </a:rPr>
              <a:t> ý </a:t>
            </a:r>
            <a:r>
              <a:rPr lang="en-US" sz="1600" dirty="0" err="1">
                <a:latin typeface="Arial" panose="020B0604020202020204" pitchFamily="34" charset="0"/>
                <a:cs typeface="Arial" panose="020B0604020202020204" pitchFamily="34" charset="0"/>
              </a:rPr>
              <a:t>đồ</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xấu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bảo</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vệ</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kiểm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soát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việc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đến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này</a:t>
            </a:r>
            <a:r>
              <a:rPr lang="en-US" sz="1600" dirty="0">
                <a:latin typeface="Arial" panose="020B0604020202020204" pitchFamily="34" charset="0"/>
                <a:cs typeface="Arial" panose="020B0604020202020204" pitchFamily="34" charset="0"/>
              </a:rPr>
              <a:t>.</a:t>
            </a:r>
          </a:p>
        </p:txBody>
      </p:sp>
      <p:pic>
        <p:nvPicPr>
          <p:cNvPr id="3" name="Picture 2">
            <a:extLst>
              <a:ext uri="{FF2B5EF4-FFF2-40B4-BE49-F238E27FC236}">
                <a16:creationId xmlns:a16="http://schemas.microsoft.com/office/drawing/2014/main" xmlns="" id="{570806DB-B433-4009-ADBE-7BBA59F1A3C7}"/>
              </a:ext>
            </a:extLst>
          </p:cNvPr>
          <p:cNvPicPr>
            <a:picLocks noChangeAspect="1"/>
          </p:cNvPicPr>
          <p:nvPr/>
        </p:nvPicPr>
        <p:blipFill rotWithShape="1">
          <a:blip r:embed="rId2"/>
          <a:srcRect r="2163"/>
          <a:stretch/>
        </p:blipFill>
        <p:spPr>
          <a:xfrm>
            <a:off x="529390" y="4117532"/>
            <a:ext cx="2984776" cy="1641775"/>
          </a:xfrm>
          <a:prstGeom prst="rect">
            <a:avLst/>
          </a:prstGeom>
        </p:spPr>
      </p:pic>
      <p:pic>
        <p:nvPicPr>
          <p:cNvPr id="7" name="Picture 6">
            <a:extLst>
              <a:ext uri="{FF2B5EF4-FFF2-40B4-BE49-F238E27FC236}">
                <a16:creationId xmlns:a16="http://schemas.microsoft.com/office/drawing/2014/main" xmlns="" id="{9F64FBBA-B9F4-48A4-8A73-033FB8C0ECA7}"/>
              </a:ext>
            </a:extLst>
          </p:cNvPr>
          <p:cNvPicPr>
            <a:picLocks noChangeAspect="1"/>
          </p:cNvPicPr>
          <p:nvPr/>
        </p:nvPicPr>
        <p:blipFill>
          <a:blip r:embed="rId3"/>
          <a:stretch>
            <a:fillRect/>
          </a:stretch>
        </p:blipFill>
        <p:spPr>
          <a:xfrm>
            <a:off x="372532" y="2240994"/>
            <a:ext cx="3305185" cy="1873993"/>
          </a:xfrm>
          <a:prstGeom prst="rect">
            <a:avLst/>
          </a:prstGeom>
        </p:spPr>
      </p:pic>
      <p:pic>
        <p:nvPicPr>
          <p:cNvPr id="8" name="Picture 7">
            <a:extLst>
              <a:ext uri="{FF2B5EF4-FFF2-40B4-BE49-F238E27FC236}">
                <a16:creationId xmlns:a16="http://schemas.microsoft.com/office/drawing/2014/main" xmlns="" id="{84E26EFB-137D-4C36-B1D2-2BC765F778DC}"/>
              </a:ext>
            </a:extLst>
          </p:cNvPr>
          <p:cNvPicPr>
            <a:picLocks noChangeAspect="1"/>
          </p:cNvPicPr>
          <p:nvPr/>
        </p:nvPicPr>
        <p:blipFill>
          <a:blip r:embed="rId4"/>
          <a:stretch>
            <a:fillRect/>
          </a:stretch>
        </p:blipFill>
        <p:spPr>
          <a:xfrm>
            <a:off x="6425700" y="2150780"/>
            <a:ext cx="5459506" cy="1706095"/>
          </a:xfrm>
          <a:prstGeom prst="rect">
            <a:avLst/>
          </a:prstGeom>
        </p:spPr>
      </p:pic>
      <p:pic>
        <p:nvPicPr>
          <p:cNvPr id="10" name="Picture 9">
            <a:extLst>
              <a:ext uri="{FF2B5EF4-FFF2-40B4-BE49-F238E27FC236}">
                <a16:creationId xmlns:a16="http://schemas.microsoft.com/office/drawing/2014/main" xmlns="" id="{CEF2126B-24A9-41C2-933F-E716B0222171}"/>
              </a:ext>
            </a:extLst>
          </p:cNvPr>
          <p:cNvPicPr>
            <a:picLocks noChangeAspect="1"/>
          </p:cNvPicPr>
          <p:nvPr/>
        </p:nvPicPr>
        <p:blipFill>
          <a:blip r:embed="rId5"/>
          <a:stretch>
            <a:fillRect/>
          </a:stretch>
        </p:blipFill>
        <p:spPr>
          <a:xfrm>
            <a:off x="3936341" y="2328348"/>
            <a:ext cx="2352285" cy="1393648"/>
          </a:xfrm>
          <a:prstGeom prst="rect">
            <a:avLst/>
          </a:prstGeom>
        </p:spPr>
      </p:pic>
      <p:pic>
        <p:nvPicPr>
          <p:cNvPr id="11" name="Picture 10">
            <a:extLst>
              <a:ext uri="{FF2B5EF4-FFF2-40B4-BE49-F238E27FC236}">
                <a16:creationId xmlns:a16="http://schemas.microsoft.com/office/drawing/2014/main" xmlns="" id="{F68843D7-EB8E-4260-A0D6-0B7A4982EF23}"/>
              </a:ext>
            </a:extLst>
          </p:cNvPr>
          <p:cNvPicPr>
            <a:picLocks noChangeAspect="1"/>
          </p:cNvPicPr>
          <p:nvPr/>
        </p:nvPicPr>
        <p:blipFill>
          <a:blip r:embed="rId6"/>
          <a:stretch>
            <a:fillRect/>
          </a:stretch>
        </p:blipFill>
        <p:spPr>
          <a:xfrm>
            <a:off x="8168738" y="4173508"/>
            <a:ext cx="3833109" cy="1572799"/>
          </a:xfrm>
          <a:prstGeom prst="rect">
            <a:avLst/>
          </a:prstGeom>
        </p:spPr>
      </p:pic>
      <p:pic>
        <p:nvPicPr>
          <p:cNvPr id="12" name="Picture 11">
            <a:extLst>
              <a:ext uri="{FF2B5EF4-FFF2-40B4-BE49-F238E27FC236}">
                <a16:creationId xmlns:a16="http://schemas.microsoft.com/office/drawing/2014/main" xmlns="" id="{5E32D701-C117-4AF0-B841-24336905FF64}"/>
              </a:ext>
            </a:extLst>
          </p:cNvPr>
          <p:cNvPicPr>
            <a:picLocks noChangeAspect="1"/>
          </p:cNvPicPr>
          <p:nvPr/>
        </p:nvPicPr>
        <p:blipFill>
          <a:blip r:embed="rId7"/>
          <a:stretch>
            <a:fillRect/>
          </a:stretch>
        </p:blipFill>
        <p:spPr>
          <a:xfrm>
            <a:off x="3907453" y="4173492"/>
            <a:ext cx="4071744" cy="1706095"/>
          </a:xfrm>
          <a:prstGeom prst="rect">
            <a:avLst/>
          </a:prstGeom>
        </p:spPr>
      </p:pic>
    </p:spTree>
    <p:extLst>
      <p:ext uri="{BB962C8B-B14F-4D97-AF65-F5344CB8AC3E}">
        <p14:creationId xmlns:p14="http://schemas.microsoft.com/office/powerpoint/2010/main" val="4066270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000"/>
                                        <p:tgtEl>
                                          <p:spTgt spid="8"/>
                                        </p:tgtEl>
                                      </p:cBhvr>
                                    </p:animEffect>
                                    <p:anim calcmode="lin" valueType="num">
                                      <p:cBhvr>
                                        <p:cTn id="26" dur="1000" fill="hold"/>
                                        <p:tgtEl>
                                          <p:spTgt spid="8"/>
                                        </p:tgtEl>
                                        <p:attrNameLst>
                                          <p:attrName>ppt_x</p:attrName>
                                        </p:attrNameLst>
                                      </p:cBhvr>
                                      <p:tavLst>
                                        <p:tav tm="0">
                                          <p:val>
                                            <p:strVal val="#ppt_x"/>
                                          </p:val>
                                        </p:tav>
                                        <p:tav tm="100000">
                                          <p:val>
                                            <p:strVal val="#ppt_x"/>
                                          </p:val>
                                        </p:tav>
                                      </p:tavLst>
                                    </p:anim>
                                    <p:anim calcmode="lin" valueType="num">
                                      <p:cBhvr>
                                        <p:cTn id="27" dur="1000" fill="hold"/>
                                        <p:tgtEl>
                                          <p:spTgt spid="8"/>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1000"/>
                                        <p:tgtEl>
                                          <p:spTgt spid="3"/>
                                        </p:tgtEl>
                                      </p:cBhvr>
                                    </p:animEffect>
                                    <p:anim calcmode="lin" valueType="num">
                                      <p:cBhvr>
                                        <p:cTn id="32" dur="1000" fill="hold"/>
                                        <p:tgtEl>
                                          <p:spTgt spid="3"/>
                                        </p:tgtEl>
                                        <p:attrNameLst>
                                          <p:attrName>ppt_x</p:attrName>
                                        </p:attrNameLst>
                                      </p:cBhvr>
                                      <p:tavLst>
                                        <p:tav tm="0">
                                          <p:val>
                                            <p:strVal val="#ppt_x"/>
                                          </p:val>
                                        </p:tav>
                                        <p:tav tm="100000">
                                          <p:val>
                                            <p:strVal val="#ppt_x"/>
                                          </p:val>
                                        </p:tav>
                                      </p:tavLst>
                                    </p:anim>
                                    <p:anim calcmode="lin" valueType="num">
                                      <p:cBhvr>
                                        <p:cTn id="3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9">
                                            <p:txEl>
                                              <p:pRg st="1" end="1"/>
                                            </p:txEl>
                                          </p:spTgt>
                                        </p:tgtEl>
                                        <p:attrNameLst>
                                          <p:attrName>style.visibility</p:attrName>
                                        </p:attrNameLst>
                                      </p:cBhvr>
                                      <p:to>
                                        <p:strVal val="visible"/>
                                      </p:to>
                                    </p:set>
                                    <p:animEffect transition="in" filter="fade">
                                      <p:cBhvr>
                                        <p:cTn id="38" dur="1000"/>
                                        <p:tgtEl>
                                          <p:spTgt spid="9">
                                            <p:txEl>
                                              <p:pRg st="1" end="1"/>
                                            </p:txEl>
                                          </p:spTgt>
                                        </p:tgtEl>
                                      </p:cBhvr>
                                    </p:animEffect>
                                    <p:anim calcmode="lin" valueType="num">
                                      <p:cBhvr>
                                        <p:cTn id="39"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40"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41" fill="hold">
                            <p:stCondLst>
                              <p:cond delay="1000"/>
                            </p:stCondLst>
                            <p:childTnLst>
                              <p:par>
                                <p:cTn id="42" presetID="42" presetClass="entr" presetSubtype="0" fill="hold" nodeType="after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1000"/>
                                        <p:tgtEl>
                                          <p:spTgt spid="12"/>
                                        </p:tgtEl>
                                      </p:cBhvr>
                                    </p:animEffect>
                                    <p:anim calcmode="lin" valueType="num">
                                      <p:cBhvr>
                                        <p:cTn id="45" dur="1000" fill="hold"/>
                                        <p:tgtEl>
                                          <p:spTgt spid="12"/>
                                        </p:tgtEl>
                                        <p:attrNameLst>
                                          <p:attrName>ppt_x</p:attrName>
                                        </p:attrNameLst>
                                      </p:cBhvr>
                                      <p:tavLst>
                                        <p:tav tm="0">
                                          <p:val>
                                            <p:strVal val="#ppt_x"/>
                                          </p:val>
                                        </p:tav>
                                        <p:tav tm="100000">
                                          <p:val>
                                            <p:strVal val="#ppt_x"/>
                                          </p:val>
                                        </p:tav>
                                      </p:tavLst>
                                    </p:anim>
                                    <p:anim calcmode="lin" valueType="num">
                                      <p:cBhvr>
                                        <p:cTn id="46" dur="1000" fill="hold"/>
                                        <p:tgtEl>
                                          <p:spTgt spid="12"/>
                                        </p:tgtEl>
                                        <p:attrNameLst>
                                          <p:attrName>ppt_y</p:attrName>
                                        </p:attrNameLst>
                                      </p:cBhvr>
                                      <p:tavLst>
                                        <p:tav tm="0">
                                          <p:val>
                                            <p:strVal val="#ppt_y+.1"/>
                                          </p:val>
                                        </p:tav>
                                        <p:tav tm="100000">
                                          <p:val>
                                            <p:strVal val="#ppt_y"/>
                                          </p:val>
                                        </p:tav>
                                      </p:tavLst>
                                    </p:anim>
                                  </p:childTnLst>
                                </p:cTn>
                              </p:par>
                            </p:childTnLst>
                          </p:cTn>
                        </p:par>
                        <p:par>
                          <p:cTn id="47" fill="hold">
                            <p:stCondLst>
                              <p:cond delay="2000"/>
                            </p:stCondLst>
                            <p:childTnLst>
                              <p:par>
                                <p:cTn id="48" presetID="42" presetClass="entr" presetSubtype="0" fill="hold" nodeType="after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1000"/>
                                        <p:tgtEl>
                                          <p:spTgt spid="11"/>
                                        </p:tgtEl>
                                      </p:cBhvr>
                                    </p:animEffect>
                                    <p:anim calcmode="lin" valueType="num">
                                      <p:cBhvr>
                                        <p:cTn id="51" dur="1000" fill="hold"/>
                                        <p:tgtEl>
                                          <p:spTgt spid="11"/>
                                        </p:tgtEl>
                                        <p:attrNameLst>
                                          <p:attrName>ppt_x</p:attrName>
                                        </p:attrNameLst>
                                      </p:cBhvr>
                                      <p:tavLst>
                                        <p:tav tm="0">
                                          <p:val>
                                            <p:strVal val="#ppt_x"/>
                                          </p:val>
                                        </p:tav>
                                        <p:tav tm="100000">
                                          <p:val>
                                            <p:strVal val="#ppt_x"/>
                                          </p:val>
                                        </p:tav>
                                      </p:tavLst>
                                    </p:anim>
                                    <p:anim calcmode="lin" valueType="num">
                                      <p:cBhvr>
                                        <p:cTn id="52"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9">
                                            <p:txEl>
                                              <p:pRg st="2" end="2"/>
                                            </p:txEl>
                                          </p:spTgt>
                                        </p:tgtEl>
                                        <p:attrNameLst>
                                          <p:attrName>style.visibility</p:attrName>
                                        </p:attrNameLst>
                                      </p:cBhvr>
                                      <p:to>
                                        <p:strVal val="visible"/>
                                      </p:to>
                                    </p:set>
                                    <p:animEffect transition="in" filter="fade">
                                      <p:cBhvr>
                                        <p:cTn id="57" dur="1000"/>
                                        <p:tgtEl>
                                          <p:spTgt spid="9">
                                            <p:txEl>
                                              <p:pRg st="2" end="2"/>
                                            </p:txEl>
                                          </p:spTgt>
                                        </p:tgtEl>
                                      </p:cBhvr>
                                    </p:animEffect>
                                    <p:anim calcmode="lin" valueType="num">
                                      <p:cBhvr>
                                        <p:cTn id="5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59"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Bảo vệ cổng Console</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830997"/>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Ngoài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bảo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vệ</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vật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lý</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mạng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như</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khóa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cửa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khóa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tủ</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bảo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vệ</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truy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cập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thông</a:t>
            </a:r>
            <a:r>
              <a:rPr lang="en-US" sz="1600" dirty="0">
                <a:latin typeface="Arial" panose="020B0604020202020204" pitchFamily="34" charset="0"/>
                <a:cs typeface="Arial" panose="020B0604020202020204" pitchFamily="34" charset="0"/>
              </a:rPr>
              <a:t> qua </a:t>
            </a:r>
            <a:r>
              <a:rPr lang="en-US" sz="1600" dirty="0" err="1">
                <a:solidFill>
                  <a:srgbClr val="FF0000"/>
                </a:solidFill>
                <a:latin typeface="Arial" panose="020B0604020202020204" pitchFamily="34" charset="0"/>
                <a:cs typeface="Arial" panose="020B0604020202020204" pitchFamily="34" charset="0"/>
              </a:rPr>
              <a:t>cổng</a:t>
            </a:r>
            <a:r>
              <a:rPr lang="en-US" sz="1600" dirty="0">
                <a:solidFill>
                  <a:srgbClr val="FF0000"/>
                </a:solidFill>
                <a:latin typeface="Arial" panose="020B0604020202020204" pitchFamily="34" charset="0"/>
                <a:cs typeface="Arial" panose="020B0604020202020204" pitchFamily="34" charset="0"/>
              </a:rPr>
              <a:t> Console </a:t>
            </a:r>
            <a:r>
              <a:rPr lang="en-US" sz="1600" dirty="0" err="1">
                <a:latin typeface="Arial" panose="020B0604020202020204" pitchFamily="34" charset="0"/>
                <a:cs typeface="Arial" panose="020B0604020202020204" pitchFamily="34" charset="0"/>
              </a:rPr>
              <a:t>của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sử</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dụng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thêm</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Enable</a:t>
            </a:r>
            <a:r>
              <a:rPr lang="en-US" sz="1600" dirty="0">
                <a:latin typeface="Arial" panose="020B0604020202020204" pitchFamily="34" charset="0"/>
                <a:cs typeface="Arial" panose="020B0604020202020204" pitchFamily="34" charset="0"/>
              </a:rPr>
              <a:t>/</a:t>
            </a:r>
            <a:r>
              <a:rPr lang="en-US" sz="1600" dirty="0">
                <a:solidFill>
                  <a:srgbClr val="FF0000"/>
                </a:solidFill>
                <a:latin typeface="Arial" panose="020B0604020202020204" pitchFamily="34" charset="0"/>
                <a:cs typeface="Arial" panose="020B0604020202020204" pitchFamily="34" charset="0"/>
              </a:rPr>
              <a:t>Secret</a:t>
            </a:r>
            <a:r>
              <a:rPr lang="en-US" sz="1600" dirty="0">
                <a:latin typeface="Arial" panose="020B0604020202020204" pitchFamily="34" charset="0"/>
                <a:cs typeface="Arial" panose="020B0604020202020204" pitchFamily="34" charset="0"/>
              </a:rPr>
              <a:t> Password </a:t>
            </a:r>
            <a:r>
              <a:rPr lang="en-US" sz="1600" dirty="0" err="1">
                <a:latin typeface="Arial" panose="020B0604020202020204" pitchFamily="34" charset="0"/>
                <a:cs typeface="Arial" panose="020B0604020202020204" pitchFamily="34" charset="0"/>
              </a:rPr>
              <a:t>và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khai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báo</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mã</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hóa</a:t>
            </a:r>
            <a:r>
              <a:rPr lang="en-US" sz="1600" dirty="0">
                <a:solidFill>
                  <a:srgbClr val="FF0000"/>
                </a:solidFill>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Password</a:t>
            </a:r>
          </a:p>
        </p:txBody>
      </p:sp>
      <p:sp>
        <p:nvSpPr>
          <p:cNvPr id="3" name="TextBox 2">
            <a:extLst>
              <a:ext uri="{FF2B5EF4-FFF2-40B4-BE49-F238E27FC236}">
                <a16:creationId xmlns:a16="http://schemas.microsoft.com/office/drawing/2014/main" xmlns="" id="{BF6151A8-923A-4E02-A5D9-FC84D609E242}"/>
              </a:ext>
            </a:extLst>
          </p:cNvPr>
          <p:cNvSpPr txBox="1"/>
          <p:nvPr/>
        </p:nvSpPr>
        <p:spPr>
          <a:xfrm>
            <a:off x="586404" y="3468351"/>
            <a:ext cx="2993045" cy="2446824"/>
          </a:xfrm>
          <a:prstGeom prst="rect">
            <a:avLst/>
          </a:prstGeom>
          <a:noFill/>
          <a:ln>
            <a:solidFill>
              <a:srgbClr val="0000FF"/>
            </a:solidFill>
          </a:ln>
        </p:spPr>
        <p:txBody>
          <a:bodyPr wrap="square" rtlCol="0">
            <a:spAutoFit/>
          </a:bodyPr>
          <a:lstStyle/>
          <a:p>
            <a:r>
              <a:rPr lang="en-US" dirty="0">
                <a:latin typeface="Courier New" panose="02070309020205020404" pitchFamily="49" charset="0"/>
                <a:cs typeface="Courier New" panose="02070309020205020404" pitchFamily="49" charset="0"/>
              </a:rPr>
              <a:t>!</a:t>
            </a:r>
          </a:p>
          <a:p>
            <a:r>
              <a:rPr lang="en-US" sz="1500" dirty="0">
                <a:latin typeface="Courier New" panose="02070309020205020404" pitchFamily="49" charset="0"/>
                <a:cs typeface="Courier New" panose="02070309020205020404" pitchFamily="49" charset="0"/>
              </a:rPr>
              <a:t>line con 0</a:t>
            </a:r>
          </a:p>
          <a:p>
            <a:r>
              <a:rPr lang="en-US" sz="1500" dirty="0">
                <a:latin typeface="Courier New" panose="02070309020205020404" pitchFamily="49" charset="0"/>
                <a:cs typeface="Courier New" panose="02070309020205020404" pitchFamily="49" charset="0"/>
              </a:rPr>
              <a:t> password </a:t>
            </a:r>
            <a:r>
              <a:rPr lang="en-US" sz="1500" dirty="0">
                <a:solidFill>
                  <a:srgbClr val="FF0000"/>
                </a:solidFill>
                <a:latin typeface="Courier New" panose="02070309020205020404" pitchFamily="49" charset="0"/>
                <a:cs typeface="Courier New" panose="02070309020205020404" pitchFamily="49" charset="0"/>
              </a:rPr>
              <a:t>123@test</a:t>
            </a:r>
          </a:p>
          <a:p>
            <a:r>
              <a:rPr lang="en-US" sz="1500" dirty="0">
                <a:latin typeface="Courier New" panose="02070309020205020404" pitchFamily="49" charset="0"/>
                <a:cs typeface="Courier New" panose="02070309020205020404" pitchFamily="49" charset="0"/>
              </a:rPr>
              <a:t> login</a:t>
            </a:r>
          </a:p>
          <a:p>
            <a:r>
              <a:rPr lang="en-US" sz="1500" dirty="0">
                <a:latin typeface="Courier New" panose="02070309020205020404" pitchFamily="49" charset="0"/>
                <a:cs typeface="Courier New" panose="02070309020205020404" pitchFamily="49" charset="0"/>
              </a:rPr>
              <a:t>!</a:t>
            </a:r>
          </a:p>
          <a:p>
            <a:r>
              <a:rPr lang="en-US" sz="1500" dirty="0">
                <a:highlight>
                  <a:srgbClr val="00FF00"/>
                </a:highlight>
                <a:latin typeface="Courier New" panose="02070309020205020404" pitchFamily="49" charset="0"/>
                <a:cs typeface="Courier New" panose="02070309020205020404" pitchFamily="49" charset="0"/>
              </a:rPr>
              <a:t>######</a:t>
            </a:r>
          </a:p>
          <a:p>
            <a:r>
              <a:rPr lang="en-US" sz="1500" dirty="0">
                <a:latin typeface="Courier New" panose="02070309020205020404" pitchFamily="49" charset="0"/>
                <a:cs typeface="Courier New" panose="02070309020205020404" pitchFamily="49" charset="0"/>
              </a:rPr>
              <a:t>User Access Verification</a:t>
            </a:r>
          </a:p>
          <a:p>
            <a:r>
              <a:rPr lang="en-US" sz="1500" dirty="0">
                <a:solidFill>
                  <a:srgbClr val="FF0000"/>
                </a:solidFill>
                <a:latin typeface="Courier New" panose="02070309020205020404" pitchFamily="49" charset="0"/>
                <a:cs typeface="Courier New" panose="02070309020205020404" pitchFamily="49" charset="0"/>
              </a:rPr>
              <a:t>Password</a:t>
            </a:r>
            <a:r>
              <a:rPr lang="en-US" sz="1500" dirty="0">
                <a:latin typeface="Courier New" panose="02070309020205020404" pitchFamily="49" charset="0"/>
                <a:cs typeface="Courier New" panose="02070309020205020404" pitchFamily="49" charset="0"/>
              </a:rPr>
              <a:t>: </a:t>
            </a:r>
          </a:p>
          <a:p>
            <a:r>
              <a:rPr lang="en-US" sz="1500" dirty="0">
                <a:latin typeface="Courier New" panose="02070309020205020404" pitchFamily="49" charset="0"/>
                <a:cs typeface="Courier New" panose="02070309020205020404" pitchFamily="49" charset="0"/>
              </a:rPr>
              <a:t>Router&gt;</a:t>
            </a:r>
            <a:r>
              <a:rPr lang="en-US" sz="1500" dirty="0">
                <a:solidFill>
                  <a:srgbClr val="FF0000"/>
                </a:solidFill>
                <a:latin typeface="Courier New" panose="02070309020205020404" pitchFamily="49" charset="0"/>
                <a:cs typeface="Courier New" panose="02070309020205020404" pitchFamily="49" charset="0"/>
              </a:rPr>
              <a:t>enable</a:t>
            </a:r>
            <a:r>
              <a:rPr lang="en-US" sz="1500" dirty="0">
                <a:latin typeface="Courier New" panose="02070309020205020404" pitchFamily="49" charset="0"/>
                <a:cs typeface="Courier New" panose="02070309020205020404" pitchFamily="49" charset="0"/>
              </a:rPr>
              <a:t> </a:t>
            </a:r>
          </a:p>
          <a:p>
            <a:r>
              <a:rPr lang="en-US" sz="1500" dirty="0">
                <a:latin typeface="Courier New" panose="02070309020205020404" pitchFamily="49" charset="0"/>
                <a:cs typeface="Courier New" panose="02070309020205020404" pitchFamily="49" charset="0"/>
              </a:rPr>
              <a:t>Router#</a:t>
            </a:r>
          </a:p>
        </p:txBody>
      </p:sp>
      <p:sp>
        <p:nvSpPr>
          <p:cNvPr id="5" name="TextBox 4">
            <a:extLst>
              <a:ext uri="{FF2B5EF4-FFF2-40B4-BE49-F238E27FC236}">
                <a16:creationId xmlns:a16="http://schemas.microsoft.com/office/drawing/2014/main" xmlns="" id="{01826D66-535E-420B-836B-6ECD17767D7F}"/>
              </a:ext>
            </a:extLst>
          </p:cNvPr>
          <p:cNvSpPr txBox="1"/>
          <p:nvPr/>
        </p:nvSpPr>
        <p:spPr>
          <a:xfrm>
            <a:off x="3758061" y="1907952"/>
            <a:ext cx="3253020" cy="4016484"/>
          </a:xfrm>
          <a:prstGeom prst="rect">
            <a:avLst/>
          </a:prstGeom>
          <a:noFill/>
          <a:ln>
            <a:solidFill>
              <a:srgbClr val="0000FF"/>
            </a:solidFill>
          </a:ln>
        </p:spPr>
        <p:txBody>
          <a:bodyPr wrap="square" rtlCol="0">
            <a:spAutoFit/>
          </a:bodyPr>
          <a:lstStyle/>
          <a:p>
            <a:r>
              <a:rPr lang="en-US" sz="1500" dirty="0">
                <a:latin typeface="Courier New" panose="02070309020205020404" pitchFamily="49" charset="0"/>
                <a:cs typeface="Courier New" panose="02070309020205020404" pitchFamily="49" charset="0"/>
              </a:rPr>
              <a:t>!</a:t>
            </a:r>
          </a:p>
          <a:p>
            <a:r>
              <a:rPr lang="en-US" sz="1500" dirty="0">
                <a:latin typeface="Courier New" panose="02070309020205020404" pitchFamily="49" charset="0"/>
                <a:cs typeface="Courier New" panose="02070309020205020404" pitchFamily="49" charset="0"/>
              </a:rPr>
              <a:t>service </a:t>
            </a:r>
            <a:r>
              <a:rPr lang="en-US" sz="1500" dirty="0">
                <a:solidFill>
                  <a:srgbClr val="FF0000"/>
                </a:solidFill>
                <a:latin typeface="Courier New" panose="02070309020205020404" pitchFamily="49" charset="0"/>
                <a:cs typeface="Courier New" panose="02070309020205020404" pitchFamily="49" charset="0"/>
              </a:rPr>
              <a:t>password-encryption</a:t>
            </a:r>
          </a:p>
          <a:p>
            <a:r>
              <a:rPr lang="en-US" sz="1500" dirty="0">
                <a:latin typeface="Courier New" panose="02070309020205020404" pitchFamily="49" charset="0"/>
                <a:cs typeface="Courier New" panose="02070309020205020404" pitchFamily="49" charset="0"/>
              </a:rPr>
              <a:t>!</a:t>
            </a:r>
          </a:p>
          <a:p>
            <a:r>
              <a:rPr lang="en-US" sz="1500" dirty="0">
                <a:latin typeface="Courier New" panose="02070309020205020404" pitchFamily="49" charset="0"/>
                <a:cs typeface="Courier New" panose="02070309020205020404" pitchFamily="49" charset="0"/>
              </a:rPr>
              <a:t>line con 0</a:t>
            </a:r>
          </a:p>
          <a:p>
            <a:r>
              <a:rPr lang="en-US" sz="1500" dirty="0">
                <a:latin typeface="Courier New" panose="02070309020205020404" pitchFamily="49" charset="0"/>
                <a:cs typeface="Courier New" panose="02070309020205020404" pitchFamily="49" charset="0"/>
              </a:rPr>
              <a:t> password </a:t>
            </a:r>
            <a:r>
              <a:rPr lang="en-US" sz="1500" dirty="0">
                <a:solidFill>
                  <a:srgbClr val="FF0000"/>
                </a:solidFill>
                <a:latin typeface="Courier New" panose="02070309020205020404" pitchFamily="49" charset="0"/>
                <a:cs typeface="Courier New" panose="02070309020205020404" pitchFamily="49" charset="0"/>
              </a:rPr>
              <a:t> </a:t>
            </a:r>
            <a:r>
              <a:rPr lang="en-US" sz="1500" dirty="0" err="1">
                <a:solidFill>
                  <a:srgbClr val="FF0000"/>
                </a:solidFill>
                <a:latin typeface="Courier New" panose="02070309020205020404" pitchFamily="49" charset="0"/>
                <a:cs typeface="Courier New" panose="02070309020205020404" pitchFamily="49" charset="0"/>
              </a:rPr>
              <a:t>password</a:t>
            </a:r>
            <a:r>
              <a:rPr lang="en-US" sz="1500" dirty="0">
                <a:solidFill>
                  <a:srgbClr val="FF0000"/>
                </a:solidFill>
                <a:latin typeface="Courier New" panose="02070309020205020404" pitchFamily="49" charset="0"/>
                <a:cs typeface="Courier New" panose="02070309020205020404" pitchFamily="49" charset="0"/>
              </a:rPr>
              <a:t> 7 08701E1D290D000406</a:t>
            </a:r>
          </a:p>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lwogin</a:t>
            </a:r>
            <a:endParaRPr lang="en-US" sz="1500" dirty="0">
              <a:latin typeface="Courier New" panose="02070309020205020404" pitchFamily="49" charset="0"/>
              <a:cs typeface="Courier New" panose="02070309020205020404" pitchFamily="49" charset="0"/>
            </a:endParaRPr>
          </a:p>
          <a:p>
            <a:r>
              <a:rPr lang="en-US" sz="1500" dirty="0">
                <a:latin typeface="Courier New" panose="02070309020205020404" pitchFamily="49" charset="0"/>
                <a:cs typeface="Courier New" panose="02070309020205020404" pitchFamily="49" charset="0"/>
              </a:rPr>
              <a:t>!</a:t>
            </a:r>
          </a:p>
          <a:p>
            <a:r>
              <a:rPr lang="en-US" sz="1500" dirty="0">
                <a:solidFill>
                  <a:srgbClr val="FF0000"/>
                </a:solidFill>
                <a:latin typeface="Courier New" panose="02070309020205020404" pitchFamily="49" charset="0"/>
                <a:cs typeface="Courier New" panose="02070309020205020404" pitchFamily="49" charset="0"/>
              </a:rPr>
              <a:t>enable password </a:t>
            </a:r>
            <a:r>
              <a:rPr lang="en-US" sz="1500" dirty="0">
                <a:latin typeface="Courier New" panose="02070309020205020404" pitchFamily="49" charset="0"/>
                <a:cs typeface="Courier New" panose="02070309020205020404" pitchFamily="49" charset="0"/>
              </a:rPr>
              <a:t>7 08701E1D5D4C531632</a:t>
            </a:r>
          </a:p>
          <a:p>
            <a:r>
              <a:rPr lang="en-US" sz="1500" dirty="0">
                <a:highlight>
                  <a:srgbClr val="00FF00"/>
                </a:highlight>
                <a:latin typeface="Courier New" panose="02070309020205020404" pitchFamily="49" charset="0"/>
                <a:cs typeface="Courier New" panose="02070309020205020404" pitchFamily="49" charset="0"/>
              </a:rPr>
              <a:t>#######</a:t>
            </a:r>
          </a:p>
          <a:p>
            <a:r>
              <a:rPr lang="fr-FR" sz="1500" dirty="0">
                <a:latin typeface="Courier New" panose="02070309020205020404" pitchFamily="49" charset="0"/>
                <a:cs typeface="Courier New" panose="02070309020205020404" pitchFamily="49" charset="0"/>
              </a:rPr>
              <a:t>User Access </a:t>
            </a:r>
            <a:r>
              <a:rPr lang="fr-FR" sz="1500" dirty="0" err="1">
                <a:latin typeface="Courier New" panose="02070309020205020404" pitchFamily="49" charset="0"/>
                <a:cs typeface="Courier New" panose="02070309020205020404" pitchFamily="49" charset="0"/>
              </a:rPr>
              <a:t>Verification</a:t>
            </a:r>
            <a:endParaRPr lang="fr-FR" sz="1500" dirty="0">
              <a:latin typeface="Courier New" panose="02070309020205020404" pitchFamily="49" charset="0"/>
              <a:cs typeface="Courier New" panose="02070309020205020404" pitchFamily="49" charset="0"/>
            </a:endParaRPr>
          </a:p>
          <a:p>
            <a:r>
              <a:rPr lang="fr-FR" sz="1500" dirty="0" err="1">
                <a:latin typeface="Courier New" panose="02070309020205020404" pitchFamily="49" charset="0"/>
                <a:cs typeface="Courier New" panose="02070309020205020404" pitchFamily="49" charset="0"/>
              </a:rPr>
              <a:t>Password</a:t>
            </a:r>
            <a:r>
              <a:rPr lang="fr-FR" sz="1500" dirty="0">
                <a:latin typeface="Courier New" panose="02070309020205020404" pitchFamily="49" charset="0"/>
                <a:cs typeface="Courier New" panose="02070309020205020404" pitchFamily="49" charset="0"/>
              </a:rPr>
              <a:t>: </a:t>
            </a:r>
          </a:p>
          <a:p>
            <a:r>
              <a:rPr lang="fr-FR" sz="1500" dirty="0">
                <a:latin typeface="Courier New" panose="02070309020205020404" pitchFamily="49" charset="0"/>
                <a:cs typeface="Courier New" panose="02070309020205020404" pitchFamily="49" charset="0"/>
              </a:rPr>
              <a:t>Router&gt;</a:t>
            </a:r>
            <a:r>
              <a:rPr lang="fr-FR" sz="1500" dirty="0" err="1">
                <a:solidFill>
                  <a:srgbClr val="FF0000"/>
                </a:solidFill>
                <a:latin typeface="Courier New" panose="02070309020205020404" pitchFamily="49" charset="0"/>
                <a:cs typeface="Courier New" panose="02070309020205020404" pitchFamily="49" charset="0"/>
              </a:rPr>
              <a:t>enable</a:t>
            </a:r>
            <a:r>
              <a:rPr lang="fr-FR" sz="1500" dirty="0">
                <a:solidFill>
                  <a:srgbClr val="FF0000"/>
                </a:solidFill>
                <a:latin typeface="Courier New" panose="02070309020205020404" pitchFamily="49" charset="0"/>
                <a:cs typeface="Courier New" panose="02070309020205020404" pitchFamily="49" charset="0"/>
              </a:rPr>
              <a:t> </a:t>
            </a:r>
          </a:p>
          <a:p>
            <a:r>
              <a:rPr lang="fr-FR" sz="1500" dirty="0" err="1">
                <a:solidFill>
                  <a:srgbClr val="FF0000"/>
                </a:solidFill>
                <a:latin typeface="Courier New" panose="02070309020205020404" pitchFamily="49" charset="0"/>
                <a:cs typeface="Courier New" panose="02070309020205020404" pitchFamily="49" charset="0"/>
              </a:rPr>
              <a:t>Password</a:t>
            </a:r>
            <a:r>
              <a:rPr lang="fr-FR" sz="1500" dirty="0">
                <a:latin typeface="Courier New" panose="02070309020205020404" pitchFamily="49" charset="0"/>
                <a:cs typeface="Courier New" panose="02070309020205020404" pitchFamily="49" charset="0"/>
              </a:rPr>
              <a:t>: </a:t>
            </a:r>
          </a:p>
          <a:p>
            <a:r>
              <a:rPr lang="fr-FR" sz="1500" dirty="0">
                <a:latin typeface="Courier New" panose="02070309020205020404" pitchFamily="49" charset="0"/>
                <a:cs typeface="Courier New" panose="02070309020205020404" pitchFamily="49" charset="0"/>
              </a:rPr>
              <a:t>Router#</a:t>
            </a:r>
            <a:endParaRPr lang="en-US" sz="15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xmlns="" id="{8E51C8D9-1668-4CA3-9925-BEA0A5027C53}"/>
              </a:ext>
            </a:extLst>
          </p:cNvPr>
          <p:cNvSpPr txBox="1"/>
          <p:nvPr/>
        </p:nvSpPr>
        <p:spPr>
          <a:xfrm>
            <a:off x="7189693" y="3283685"/>
            <a:ext cx="4464426" cy="2631490"/>
          </a:xfrm>
          <a:prstGeom prst="rect">
            <a:avLst/>
          </a:prstGeom>
          <a:noFill/>
          <a:ln>
            <a:solidFill>
              <a:srgbClr val="0000FF"/>
            </a:solidFill>
          </a:ln>
        </p:spPr>
        <p:txBody>
          <a:bodyPr wrap="square" rtlCol="0">
            <a:spAutoFit/>
          </a:bodyPr>
          <a:lstStyle/>
          <a:p>
            <a:r>
              <a:rPr lang="en-US" sz="1500" dirty="0">
                <a:latin typeface="Courier New" panose="02070309020205020404" pitchFamily="49" charset="0"/>
                <a:cs typeface="Courier New" panose="02070309020205020404" pitchFamily="49" charset="0"/>
              </a:rPr>
              <a:t>!</a:t>
            </a:r>
          </a:p>
          <a:p>
            <a:r>
              <a:rPr lang="en-US" sz="1500" dirty="0">
                <a:latin typeface="Courier New" panose="02070309020205020404" pitchFamily="49" charset="0"/>
                <a:cs typeface="Courier New" panose="02070309020205020404" pitchFamily="49" charset="0"/>
              </a:rPr>
              <a:t>enable </a:t>
            </a:r>
            <a:r>
              <a:rPr lang="en-US" sz="1500" dirty="0">
                <a:solidFill>
                  <a:srgbClr val="FF0000"/>
                </a:solidFill>
                <a:latin typeface="Courier New" panose="02070309020205020404" pitchFamily="49" charset="0"/>
                <a:cs typeface="Courier New" panose="02070309020205020404" pitchFamily="49" charset="0"/>
              </a:rPr>
              <a:t>secret</a:t>
            </a:r>
            <a:r>
              <a:rPr lang="en-US" sz="1500" dirty="0">
                <a:latin typeface="Courier New" panose="02070309020205020404" pitchFamily="49" charset="0"/>
                <a:cs typeface="Courier New" panose="02070309020205020404" pitchFamily="49" charset="0"/>
              </a:rPr>
              <a:t> 5 $1$mERr$tmTJ.jhb9inkyHSL5.iqM0</a:t>
            </a:r>
          </a:p>
          <a:p>
            <a:r>
              <a:rPr lang="en-US" sz="1500" dirty="0">
                <a:latin typeface="Courier New" panose="02070309020205020404" pitchFamily="49" charset="0"/>
                <a:cs typeface="Courier New" panose="02070309020205020404" pitchFamily="49" charset="0"/>
              </a:rPr>
              <a:t>enable password 7 08701E1D5D4C531632</a:t>
            </a:r>
          </a:p>
          <a:p>
            <a:r>
              <a:rPr lang="en-US" sz="1500" dirty="0">
                <a:latin typeface="Courier New" panose="02070309020205020404" pitchFamily="49" charset="0"/>
                <a:cs typeface="Courier New" panose="02070309020205020404" pitchFamily="49" charset="0"/>
              </a:rPr>
              <a:t>!</a:t>
            </a:r>
          </a:p>
          <a:p>
            <a:r>
              <a:rPr lang="en-US" sz="1500" dirty="0">
                <a:highlight>
                  <a:srgbClr val="00FF00"/>
                </a:highlight>
                <a:latin typeface="Courier New" panose="02070309020205020404" pitchFamily="49" charset="0"/>
                <a:cs typeface="Courier New" panose="02070309020205020404" pitchFamily="49" charset="0"/>
              </a:rPr>
              <a:t>#######</a:t>
            </a:r>
          </a:p>
          <a:p>
            <a:r>
              <a:rPr lang="fr-FR" sz="1500" dirty="0">
                <a:latin typeface="Courier New" panose="02070309020205020404" pitchFamily="49" charset="0"/>
                <a:cs typeface="Courier New" panose="02070309020205020404" pitchFamily="49" charset="0"/>
              </a:rPr>
              <a:t>User Access </a:t>
            </a:r>
            <a:r>
              <a:rPr lang="fr-FR" sz="1500" dirty="0" err="1">
                <a:latin typeface="Courier New" panose="02070309020205020404" pitchFamily="49" charset="0"/>
                <a:cs typeface="Courier New" panose="02070309020205020404" pitchFamily="49" charset="0"/>
              </a:rPr>
              <a:t>Verification</a:t>
            </a:r>
            <a:endParaRPr lang="fr-FR" sz="1500" dirty="0">
              <a:latin typeface="Courier New" panose="02070309020205020404" pitchFamily="49" charset="0"/>
              <a:cs typeface="Courier New" panose="02070309020205020404" pitchFamily="49" charset="0"/>
            </a:endParaRPr>
          </a:p>
          <a:p>
            <a:r>
              <a:rPr lang="fr-FR" sz="1500" dirty="0" err="1">
                <a:latin typeface="Courier New" panose="02070309020205020404" pitchFamily="49" charset="0"/>
                <a:cs typeface="Courier New" panose="02070309020205020404" pitchFamily="49" charset="0"/>
              </a:rPr>
              <a:t>Password</a:t>
            </a:r>
            <a:r>
              <a:rPr lang="fr-FR" sz="1500" dirty="0">
                <a:latin typeface="Courier New" panose="02070309020205020404" pitchFamily="49" charset="0"/>
                <a:cs typeface="Courier New" panose="02070309020205020404" pitchFamily="49" charset="0"/>
              </a:rPr>
              <a:t>: </a:t>
            </a:r>
          </a:p>
          <a:p>
            <a:r>
              <a:rPr lang="fr-FR" sz="1500" dirty="0">
                <a:latin typeface="Courier New" panose="02070309020205020404" pitchFamily="49" charset="0"/>
                <a:cs typeface="Courier New" panose="02070309020205020404" pitchFamily="49" charset="0"/>
              </a:rPr>
              <a:t>Router&gt;</a:t>
            </a:r>
            <a:r>
              <a:rPr lang="fr-FR" sz="1500" dirty="0" err="1">
                <a:solidFill>
                  <a:srgbClr val="FF0000"/>
                </a:solidFill>
                <a:latin typeface="Courier New" panose="02070309020205020404" pitchFamily="49" charset="0"/>
                <a:cs typeface="Courier New" panose="02070309020205020404" pitchFamily="49" charset="0"/>
              </a:rPr>
              <a:t>enable</a:t>
            </a:r>
            <a:r>
              <a:rPr lang="fr-FR" sz="1500" dirty="0">
                <a:solidFill>
                  <a:srgbClr val="FF0000"/>
                </a:solidFill>
                <a:latin typeface="Courier New" panose="02070309020205020404" pitchFamily="49" charset="0"/>
                <a:cs typeface="Courier New" panose="02070309020205020404" pitchFamily="49" charset="0"/>
              </a:rPr>
              <a:t> </a:t>
            </a:r>
          </a:p>
          <a:p>
            <a:r>
              <a:rPr lang="fr-FR" sz="1500" dirty="0" err="1">
                <a:solidFill>
                  <a:srgbClr val="FF0000"/>
                </a:solidFill>
                <a:latin typeface="Courier New" panose="02070309020205020404" pitchFamily="49" charset="0"/>
                <a:cs typeface="Courier New" panose="02070309020205020404" pitchFamily="49" charset="0"/>
              </a:rPr>
              <a:t>Password</a:t>
            </a:r>
            <a:r>
              <a:rPr lang="fr-FR" sz="1500" dirty="0">
                <a:latin typeface="Courier New" panose="02070309020205020404" pitchFamily="49" charset="0"/>
                <a:cs typeface="Courier New" panose="02070309020205020404" pitchFamily="49" charset="0"/>
              </a:rPr>
              <a:t>: </a:t>
            </a:r>
          </a:p>
          <a:p>
            <a:r>
              <a:rPr lang="fr-FR" sz="1500" dirty="0">
                <a:latin typeface="Courier New" panose="02070309020205020404" pitchFamily="49" charset="0"/>
                <a:cs typeface="Courier New" panose="02070309020205020404" pitchFamily="49" charset="0"/>
              </a:rPr>
              <a:t>Router#</a:t>
            </a:r>
            <a:endParaRPr lang="en-US" sz="1500" dirty="0">
              <a:latin typeface="Courier New" panose="02070309020205020404" pitchFamily="49" charset="0"/>
              <a:cs typeface="Courier New" panose="02070309020205020404" pitchFamily="49" charset="0"/>
            </a:endParaRPr>
          </a:p>
        </p:txBody>
      </p:sp>
      <p:pic>
        <p:nvPicPr>
          <p:cNvPr id="4" name="Picture 3">
            <a:extLst>
              <a:ext uri="{FF2B5EF4-FFF2-40B4-BE49-F238E27FC236}">
                <a16:creationId xmlns:a16="http://schemas.microsoft.com/office/drawing/2014/main" xmlns="" id="{EDD9C1AC-C10A-46C6-8411-8915BBCBCFB3}"/>
              </a:ext>
            </a:extLst>
          </p:cNvPr>
          <p:cNvPicPr>
            <a:picLocks noChangeAspect="1"/>
          </p:cNvPicPr>
          <p:nvPr/>
        </p:nvPicPr>
        <p:blipFill>
          <a:blip r:embed="rId2"/>
          <a:stretch>
            <a:fillRect/>
          </a:stretch>
        </p:blipFill>
        <p:spPr>
          <a:xfrm>
            <a:off x="7088404" y="1752750"/>
            <a:ext cx="4900085" cy="1028789"/>
          </a:xfrm>
          <a:prstGeom prst="rect">
            <a:avLst/>
          </a:prstGeom>
          <a:ln>
            <a:solidFill>
              <a:srgbClr val="00B050"/>
            </a:solidFill>
          </a:ln>
        </p:spPr>
      </p:pic>
      <p:pic>
        <p:nvPicPr>
          <p:cNvPr id="7" name="Picture 6">
            <a:extLst>
              <a:ext uri="{FF2B5EF4-FFF2-40B4-BE49-F238E27FC236}">
                <a16:creationId xmlns:a16="http://schemas.microsoft.com/office/drawing/2014/main" xmlns="" id="{6E861735-595D-4750-A846-22A683A19FA1}"/>
              </a:ext>
            </a:extLst>
          </p:cNvPr>
          <p:cNvPicPr>
            <a:picLocks noChangeAspect="1"/>
          </p:cNvPicPr>
          <p:nvPr/>
        </p:nvPicPr>
        <p:blipFill rotWithShape="1">
          <a:blip r:embed="rId3"/>
          <a:srcRect t="3442" b="31840"/>
          <a:stretch/>
        </p:blipFill>
        <p:spPr>
          <a:xfrm>
            <a:off x="467331" y="1811331"/>
            <a:ext cx="3177815" cy="1514079"/>
          </a:xfrm>
          <a:prstGeom prst="rect">
            <a:avLst/>
          </a:prstGeom>
          <a:ln>
            <a:solidFill>
              <a:srgbClr val="00B050"/>
            </a:solidFill>
          </a:ln>
        </p:spPr>
      </p:pic>
    </p:spTree>
    <p:extLst>
      <p:ext uri="{BB962C8B-B14F-4D97-AF65-F5344CB8AC3E}">
        <p14:creationId xmlns:p14="http://schemas.microsoft.com/office/powerpoint/2010/main" val="2940170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9">
                                            <p:txEl>
                                              <p:pRg st="1" end="1"/>
                                            </p:txEl>
                                          </p:spTgt>
                                        </p:tgtEl>
                                        <p:attrNameLst>
                                          <p:attrName>style.visibility</p:attrName>
                                        </p:attrNameLst>
                                      </p:cBhvr>
                                      <p:to>
                                        <p:strVal val="visible"/>
                                      </p:to>
                                    </p:set>
                                    <p:animEffect transition="in" filter="fade">
                                      <p:cBhvr>
                                        <p:cTn id="26" dur="1000"/>
                                        <p:tgtEl>
                                          <p:spTgt spid="9">
                                            <p:txEl>
                                              <p:pRg st="1" end="1"/>
                                            </p:txEl>
                                          </p:spTgt>
                                        </p:tgtEl>
                                      </p:cBhvr>
                                    </p:animEffect>
                                    <p:anim calcmode="lin" valueType="num">
                                      <p:cBhvr>
                                        <p:cTn id="27"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1000"/>
                                        <p:tgtEl>
                                          <p:spTgt spid="3"/>
                                        </p:tgtEl>
                                      </p:cBhvr>
                                    </p:animEffect>
                                    <p:anim calcmode="lin" valueType="num">
                                      <p:cBhvr>
                                        <p:cTn id="34" dur="1000" fill="hold"/>
                                        <p:tgtEl>
                                          <p:spTgt spid="3"/>
                                        </p:tgtEl>
                                        <p:attrNameLst>
                                          <p:attrName>ppt_x</p:attrName>
                                        </p:attrNameLst>
                                      </p:cBhvr>
                                      <p:tavLst>
                                        <p:tav tm="0">
                                          <p:val>
                                            <p:strVal val="#ppt_x"/>
                                          </p:val>
                                        </p:tav>
                                        <p:tav tm="100000">
                                          <p:val>
                                            <p:strVal val="#ppt_x"/>
                                          </p:val>
                                        </p:tav>
                                      </p:tavLst>
                                    </p:anim>
                                    <p:anim calcmode="lin" valueType="num">
                                      <p:cBhvr>
                                        <p:cTn id="3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1000"/>
                                        <p:tgtEl>
                                          <p:spTgt spid="5"/>
                                        </p:tgtEl>
                                      </p:cBhvr>
                                    </p:animEffect>
                                    <p:anim calcmode="lin" valueType="num">
                                      <p:cBhvr>
                                        <p:cTn id="41" dur="1000" fill="hold"/>
                                        <p:tgtEl>
                                          <p:spTgt spid="5"/>
                                        </p:tgtEl>
                                        <p:attrNameLst>
                                          <p:attrName>ppt_x</p:attrName>
                                        </p:attrNameLst>
                                      </p:cBhvr>
                                      <p:tavLst>
                                        <p:tav tm="0">
                                          <p:val>
                                            <p:strVal val="#ppt_x"/>
                                          </p:val>
                                        </p:tav>
                                        <p:tav tm="100000">
                                          <p:val>
                                            <p:strVal val="#ppt_x"/>
                                          </p:val>
                                        </p:tav>
                                      </p:tavLst>
                                    </p:anim>
                                    <p:anim calcmode="lin" valueType="num">
                                      <p:cBhvr>
                                        <p:cTn id="4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1000"/>
                                        <p:tgtEl>
                                          <p:spTgt spid="6"/>
                                        </p:tgtEl>
                                      </p:cBhvr>
                                    </p:animEffect>
                                    <p:anim calcmode="lin" valueType="num">
                                      <p:cBhvr>
                                        <p:cTn id="48" dur="1000" fill="hold"/>
                                        <p:tgtEl>
                                          <p:spTgt spid="6"/>
                                        </p:tgtEl>
                                        <p:attrNameLst>
                                          <p:attrName>ppt_x</p:attrName>
                                        </p:attrNameLst>
                                      </p:cBhvr>
                                      <p:tavLst>
                                        <p:tav tm="0">
                                          <p:val>
                                            <p:strVal val="#ppt_x"/>
                                          </p:val>
                                        </p:tav>
                                        <p:tav tm="100000">
                                          <p:val>
                                            <p:strVal val="#ppt_x"/>
                                          </p:val>
                                        </p:tav>
                                      </p:tavLst>
                                    </p:anim>
                                    <p:anim calcmode="lin" valueType="num">
                                      <p:cBhvr>
                                        <p:cTn id="4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Bảo vệ cổng Console (tt)</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830997"/>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Thay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dùng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chung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mật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khẩu</a:t>
            </a:r>
            <a:r>
              <a:rPr lang="en-US" sz="1600" dirty="0">
                <a:latin typeface="Arial" panose="020B0604020202020204" pitchFamily="34" charset="0"/>
                <a:cs typeface="Arial" panose="020B0604020202020204" pitchFamily="34" charset="0"/>
              </a:rPr>
              <a:t> Console </a:t>
            </a:r>
            <a:r>
              <a:rPr lang="en-US" sz="1600" dirty="0" err="1">
                <a:latin typeface="Arial" panose="020B0604020202020204" pitchFamily="34" charset="0"/>
                <a:cs typeface="Arial" panose="020B0604020202020204" pitchFamily="34" charset="0"/>
              </a:rPr>
              <a:t>để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truy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cập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người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tạo</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Account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từng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quản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viên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như</a:t>
            </a:r>
            <a:r>
              <a:rPr lang="en-US" sz="1600" dirty="0">
                <a:latin typeface="Arial" panose="020B0604020202020204" pitchFamily="34" charset="0"/>
                <a:cs typeface="Arial" panose="020B0604020202020204" pitchFamily="34" charset="0"/>
              </a:rPr>
              <a:t> Windows hay Linux). </a:t>
            </a:r>
            <a:r>
              <a:rPr lang="en-US" sz="1600" dirty="0" err="1">
                <a:latin typeface="Arial" panose="020B0604020202020204" pitchFamily="34" charset="0"/>
                <a:cs typeface="Arial" panose="020B0604020202020204" pitchFamily="34" charset="0"/>
              </a:rPr>
              <a:t>Chú</a:t>
            </a:r>
            <a:r>
              <a:rPr lang="en-US" sz="1600" dirty="0">
                <a:latin typeface="Arial" panose="020B0604020202020204" pitchFamily="34" charset="0"/>
                <a:cs typeface="Arial" panose="020B0604020202020204" pitchFamily="34" charset="0"/>
              </a:rPr>
              <a:t> ý </a:t>
            </a:r>
            <a:r>
              <a:rPr lang="en-US" sz="1600" dirty="0" err="1">
                <a:latin typeface="Arial" panose="020B0604020202020204" pitchFamily="34" charset="0"/>
                <a:cs typeface="Arial" panose="020B0604020202020204" pitchFamily="34" charset="0"/>
              </a:rPr>
              <a:t>khai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báo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quyền</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Privilege</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mặc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định</a:t>
            </a:r>
            <a:r>
              <a:rPr lang="en-US" sz="1600" dirty="0">
                <a:latin typeface="Arial" panose="020B0604020202020204" pitchFamily="34" charset="0"/>
                <a:cs typeface="Arial" panose="020B0604020202020204" pitchFamily="34" charset="0"/>
              </a:rPr>
              <a:t> =5)</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đặt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thời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gian</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timeout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phiên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làm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việc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với</a:t>
            </a:r>
            <a:r>
              <a:rPr lang="en-US" sz="1600" dirty="0">
                <a:latin typeface="Arial" panose="020B0604020202020204" pitchFamily="34" charset="0"/>
                <a:cs typeface="Arial" panose="020B0604020202020204" pitchFamily="34" charset="0"/>
              </a:rPr>
              <a:t> Console.</a:t>
            </a:r>
          </a:p>
        </p:txBody>
      </p:sp>
      <p:sp>
        <p:nvSpPr>
          <p:cNvPr id="6" name="TextBox 5">
            <a:extLst>
              <a:ext uri="{FF2B5EF4-FFF2-40B4-BE49-F238E27FC236}">
                <a16:creationId xmlns:a16="http://schemas.microsoft.com/office/drawing/2014/main" xmlns="" id="{8E51C8D9-1668-4CA3-9925-BEA0A5027C53}"/>
              </a:ext>
            </a:extLst>
          </p:cNvPr>
          <p:cNvSpPr txBox="1"/>
          <p:nvPr/>
        </p:nvSpPr>
        <p:spPr>
          <a:xfrm>
            <a:off x="2402540" y="1837766"/>
            <a:ext cx="7611035" cy="4016484"/>
          </a:xfrm>
          <a:prstGeom prst="rect">
            <a:avLst/>
          </a:prstGeom>
          <a:noFill/>
          <a:ln>
            <a:solidFill>
              <a:srgbClr val="0000FF"/>
            </a:solidFill>
          </a:ln>
        </p:spPr>
        <p:txBody>
          <a:bodyPr wrap="square" rtlCol="0">
            <a:spAutoFit/>
          </a:bodyPr>
          <a:lstStyle/>
          <a:p>
            <a:r>
              <a:rPr lang="en-US" sz="1500" dirty="0">
                <a:latin typeface="Courier New" panose="02070309020205020404" pitchFamily="49" charset="0"/>
                <a:cs typeface="Courier New" panose="02070309020205020404" pitchFamily="49" charset="0"/>
              </a:rPr>
              <a:t>!</a:t>
            </a:r>
          </a:p>
          <a:p>
            <a:r>
              <a:rPr lang="en-US" sz="1500" dirty="0">
                <a:latin typeface="Courier New" panose="02070309020205020404" pitchFamily="49" charset="0"/>
                <a:cs typeface="Courier New" panose="02070309020205020404" pitchFamily="49" charset="0"/>
              </a:rPr>
              <a:t>username test1 </a:t>
            </a:r>
            <a:r>
              <a:rPr lang="en-US" sz="1500" dirty="0">
                <a:solidFill>
                  <a:srgbClr val="FF0000"/>
                </a:solidFill>
                <a:latin typeface="Courier New" panose="02070309020205020404" pitchFamily="49" charset="0"/>
                <a:cs typeface="Courier New" panose="02070309020205020404" pitchFamily="49" charset="0"/>
              </a:rPr>
              <a:t>privilege</a:t>
            </a:r>
            <a:r>
              <a:rPr lang="en-US" sz="1500" dirty="0">
                <a:latin typeface="Courier New" panose="02070309020205020404" pitchFamily="49" charset="0"/>
                <a:cs typeface="Courier New" panose="02070309020205020404" pitchFamily="49" charset="0"/>
              </a:rPr>
              <a:t> 15 password 7 0835495D1D3954</a:t>
            </a:r>
          </a:p>
          <a:p>
            <a:r>
              <a:rPr lang="en-US" sz="1500" dirty="0">
                <a:latin typeface="Courier New" panose="02070309020205020404" pitchFamily="49" charset="0"/>
                <a:cs typeface="Courier New" panose="02070309020205020404" pitchFamily="49" charset="0"/>
              </a:rPr>
              <a:t>username test2 </a:t>
            </a:r>
            <a:r>
              <a:rPr lang="en-US" sz="1500" dirty="0">
                <a:solidFill>
                  <a:srgbClr val="FF0000"/>
                </a:solidFill>
                <a:latin typeface="Courier New" panose="02070309020205020404" pitchFamily="49" charset="0"/>
                <a:cs typeface="Courier New" panose="02070309020205020404" pitchFamily="49" charset="0"/>
              </a:rPr>
              <a:t>password</a:t>
            </a:r>
            <a:r>
              <a:rPr lang="en-US" sz="1500" dirty="0">
                <a:latin typeface="Courier New" panose="02070309020205020404" pitchFamily="49" charset="0"/>
                <a:cs typeface="Courier New" panose="02070309020205020404" pitchFamily="49" charset="0"/>
              </a:rPr>
              <a:t> 7 0835495D1D3957</a:t>
            </a:r>
          </a:p>
          <a:p>
            <a:r>
              <a:rPr lang="en-US" sz="1500" dirty="0">
                <a:latin typeface="Courier New" panose="02070309020205020404" pitchFamily="49" charset="0"/>
                <a:cs typeface="Courier New" panose="02070309020205020404" pitchFamily="49" charset="0"/>
              </a:rPr>
              <a:t>username test3 </a:t>
            </a:r>
            <a:r>
              <a:rPr lang="en-US" sz="1500" dirty="0">
                <a:solidFill>
                  <a:srgbClr val="FF0000"/>
                </a:solidFill>
                <a:latin typeface="Courier New" panose="02070309020205020404" pitchFamily="49" charset="0"/>
                <a:cs typeface="Courier New" panose="02070309020205020404" pitchFamily="49" charset="0"/>
              </a:rPr>
              <a:t>secret</a:t>
            </a:r>
            <a:r>
              <a:rPr lang="en-US" sz="1500" dirty="0">
                <a:latin typeface="Courier New" panose="02070309020205020404" pitchFamily="49" charset="0"/>
                <a:cs typeface="Courier New" panose="02070309020205020404" pitchFamily="49" charset="0"/>
              </a:rPr>
              <a:t> 5 $1$mERr$hBgLQmF0GeYCmd9kwz3zK0!</a:t>
            </a:r>
          </a:p>
          <a:p>
            <a:r>
              <a:rPr lang="en-US" sz="1500" dirty="0">
                <a:latin typeface="Courier New" panose="02070309020205020404" pitchFamily="49" charset="0"/>
                <a:cs typeface="Courier New" panose="02070309020205020404" pitchFamily="49" charset="0"/>
              </a:rPr>
              <a:t>line con 0</a:t>
            </a:r>
          </a:p>
          <a:p>
            <a:r>
              <a:rPr lang="en-US" sz="1500" dirty="0">
                <a:latin typeface="Courier New" panose="02070309020205020404" pitchFamily="49" charset="0"/>
                <a:cs typeface="Courier New" panose="02070309020205020404" pitchFamily="49" charset="0"/>
              </a:rPr>
              <a:t> </a:t>
            </a:r>
            <a:r>
              <a:rPr lang="en-US" sz="1500" dirty="0">
                <a:solidFill>
                  <a:srgbClr val="FF0000"/>
                </a:solidFill>
                <a:latin typeface="Courier New" panose="02070309020205020404" pitchFamily="49" charset="0"/>
                <a:cs typeface="Courier New" panose="02070309020205020404" pitchFamily="49" charset="0"/>
              </a:rPr>
              <a:t>exec-timeout</a:t>
            </a:r>
            <a:r>
              <a:rPr lang="en-US" sz="1500" dirty="0">
                <a:latin typeface="Courier New" panose="02070309020205020404" pitchFamily="49" charset="0"/>
                <a:cs typeface="Courier New" panose="02070309020205020404" pitchFamily="49" charset="0"/>
              </a:rPr>
              <a:t> 5 0</a:t>
            </a:r>
          </a:p>
          <a:p>
            <a:r>
              <a:rPr lang="en-US" sz="1500" dirty="0">
                <a:latin typeface="Courier New" panose="02070309020205020404" pitchFamily="49" charset="0"/>
                <a:cs typeface="Courier New" panose="02070309020205020404" pitchFamily="49" charset="0"/>
              </a:rPr>
              <a:t> login </a:t>
            </a:r>
            <a:r>
              <a:rPr lang="en-US" sz="1500" dirty="0">
                <a:solidFill>
                  <a:srgbClr val="FF0000"/>
                </a:solidFill>
                <a:latin typeface="Courier New" panose="02070309020205020404" pitchFamily="49" charset="0"/>
                <a:cs typeface="Courier New" panose="02070309020205020404" pitchFamily="49" charset="0"/>
              </a:rPr>
              <a:t>local</a:t>
            </a:r>
          </a:p>
          <a:p>
            <a:r>
              <a:rPr lang="en-US" sz="1500" dirty="0">
                <a:latin typeface="Courier New" panose="02070309020205020404" pitchFamily="49" charset="0"/>
                <a:cs typeface="Courier New" panose="02070309020205020404" pitchFamily="49" charset="0"/>
              </a:rPr>
              <a:t>!</a:t>
            </a:r>
          </a:p>
          <a:p>
            <a:r>
              <a:rPr lang="en-US" sz="1500" dirty="0">
                <a:latin typeface="Courier New" panose="02070309020205020404" pitchFamily="49" charset="0"/>
                <a:cs typeface="Courier New" panose="02070309020205020404" pitchFamily="49" charset="0"/>
              </a:rPr>
              <a:t>########</a:t>
            </a:r>
          </a:p>
          <a:p>
            <a:r>
              <a:rPr lang="en-US" sz="1500" dirty="0">
                <a:latin typeface="Courier New" panose="02070309020205020404" pitchFamily="49" charset="0"/>
                <a:cs typeface="Courier New" panose="02070309020205020404" pitchFamily="49" charset="0"/>
              </a:rPr>
              <a:t>User Access Verification</a:t>
            </a:r>
          </a:p>
          <a:p>
            <a:endParaRPr lang="en-US" sz="1500" dirty="0">
              <a:latin typeface="Courier New" panose="02070309020205020404" pitchFamily="49" charset="0"/>
              <a:cs typeface="Courier New" panose="02070309020205020404" pitchFamily="49" charset="0"/>
            </a:endParaRPr>
          </a:p>
          <a:p>
            <a:r>
              <a:rPr lang="en-US" sz="1500" dirty="0">
                <a:latin typeface="Courier New" panose="02070309020205020404" pitchFamily="49" charset="0"/>
                <a:cs typeface="Courier New" panose="02070309020205020404" pitchFamily="49" charset="0"/>
              </a:rPr>
              <a:t>Username: </a:t>
            </a:r>
            <a:r>
              <a:rPr lang="en-US" sz="1500" dirty="0">
                <a:solidFill>
                  <a:srgbClr val="FF0000"/>
                </a:solidFill>
                <a:latin typeface="Courier New" panose="02070309020205020404" pitchFamily="49" charset="0"/>
                <a:cs typeface="Courier New" panose="02070309020205020404" pitchFamily="49" charset="0"/>
              </a:rPr>
              <a:t>test2</a:t>
            </a:r>
          </a:p>
          <a:p>
            <a:r>
              <a:rPr lang="en-US" sz="1500" dirty="0">
                <a:latin typeface="Courier New" panose="02070309020205020404" pitchFamily="49" charset="0"/>
                <a:cs typeface="Courier New" panose="02070309020205020404" pitchFamily="49" charset="0"/>
              </a:rPr>
              <a:t>Password: </a:t>
            </a:r>
          </a:p>
          <a:p>
            <a:endParaRPr lang="en-US" sz="1500" dirty="0">
              <a:latin typeface="Courier New" panose="02070309020205020404" pitchFamily="49" charset="0"/>
              <a:cs typeface="Courier New" panose="02070309020205020404" pitchFamily="49" charset="0"/>
            </a:endParaRPr>
          </a:p>
          <a:p>
            <a:r>
              <a:rPr lang="en-US" sz="1500" dirty="0">
                <a:latin typeface="Courier New" panose="02070309020205020404" pitchFamily="49" charset="0"/>
                <a:cs typeface="Courier New" panose="02070309020205020404" pitchFamily="49" charset="0"/>
              </a:rPr>
              <a:t>Router&gt;</a:t>
            </a:r>
            <a:r>
              <a:rPr lang="en-US" sz="1500" dirty="0">
                <a:solidFill>
                  <a:srgbClr val="FF0000"/>
                </a:solidFill>
                <a:latin typeface="Courier New" panose="02070309020205020404" pitchFamily="49" charset="0"/>
                <a:cs typeface="Courier New" panose="02070309020205020404" pitchFamily="49" charset="0"/>
              </a:rPr>
              <a:t>enable </a:t>
            </a:r>
          </a:p>
          <a:p>
            <a:r>
              <a:rPr lang="en-US" sz="1500" dirty="0">
                <a:latin typeface="Courier New" panose="02070309020205020404" pitchFamily="49" charset="0"/>
                <a:cs typeface="Courier New" panose="02070309020205020404" pitchFamily="49" charset="0"/>
              </a:rPr>
              <a:t>Password: </a:t>
            </a:r>
          </a:p>
          <a:p>
            <a:r>
              <a:rPr lang="en-US" sz="1500" dirty="0">
                <a:latin typeface="Courier New" panose="02070309020205020404" pitchFamily="49" charset="0"/>
                <a:cs typeface="Courier New" panose="02070309020205020404" pitchFamily="49" charset="0"/>
              </a:rPr>
              <a:t>Router#</a:t>
            </a:r>
          </a:p>
        </p:txBody>
      </p:sp>
    </p:spTree>
    <p:extLst>
      <p:ext uri="{BB962C8B-B14F-4D97-AF65-F5344CB8AC3E}">
        <p14:creationId xmlns:p14="http://schemas.microsoft.com/office/powerpoint/2010/main" val="311558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Bảo vệ kết nối từ xa</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584775"/>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đến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qua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ảo</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VTY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dùng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mềm</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Telnet</a:t>
            </a:r>
            <a:r>
              <a:rPr lang="en-US" sz="1600" dirty="0">
                <a:latin typeface="Arial" panose="020B0604020202020204" pitchFamily="34" charset="0"/>
                <a:cs typeface="Arial" panose="020B0604020202020204" pitchFamily="34" charset="0"/>
              </a:rPr>
              <a:t> hay </a:t>
            </a:r>
            <a:r>
              <a:rPr lang="en-US" sz="1600" dirty="0">
                <a:solidFill>
                  <a:srgbClr val="FF0000"/>
                </a:solidFill>
                <a:latin typeface="Arial" panose="020B0604020202020204" pitchFamily="34" charset="0"/>
                <a:cs typeface="Arial" panose="020B0604020202020204" pitchFamily="34" charset="0"/>
              </a:rPr>
              <a:t>SSH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thường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5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VTY </a:t>
            </a:r>
            <a:r>
              <a:rPr lang="en-US" sz="1600" dirty="0">
                <a:solidFill>
                  <a:srgbClr val="FF0000"/>
                </a:solidFill>
                <a:latin typeface="Arial" panose="020B0604020202020204" pitchFamily="34" charset="0"/>
                <a:cs typeface="Arial" panose="020B0604020202020204" pitchFamily="34" charset="0"/>
              </a:rPr>
              <a:t>0-4</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đa</a:t>
            </a:r>
            <a:r>
              <a:rPr lang="en-US" sz="1600" dirty="0">
                <a:latin typeface="Arial" panose="020B0604020202020204" pitchFamily="34" charset="0"/>
                <a:cs typeface="Arial" panose="020B0604020202020204" pitchFamily="34" charset="0"/>
              </a:rPr>
              <a:t> 5 </a:t>
            </a:r>
            <a:r>
              <a:rPr lang="en-US" sz="1600" dirty="0" err="1">
                <a:latin typeface="Arial" panose="020B0604020202020204" pitchFamily="34" charset="0"/>
                <a:cs typeface="Arial" panose="020B0604020202020204" pitchFamily="34" charset="0"/>
              </a:rPr>
              <a:t>phiên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đồng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thời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một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số</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phép</a:t>
            </a:r>
            <a:r>
              <a:rPr lang="en-US" sz="1600" dirty="0">
                <a:latin typeface="Arial" panose="020B0604020202020204" pitchFamily="34" charset="0"/>
                <a:cs typeface="Arial" panose="020B0604020202020204" pitchFamily="34" charset="0"/>
              </a:rPr>
              <a:t> VTY 0-15.</a:t>
            </a:r>
          </a:p>
        </p:txBody>
      </p:sp>
      <p:sp>
        <p:nvSpPr>
          <p:cNvPr id="3" name="TextBox 2">
            <a:extLst>
              <a:ext uri="{FF2B5EF4-FFF2-40B4-BE49-F238E27FC236}">
                <a16:creationId xmlns:a16="http://schemas.microsoft.com/office/drawing/2014/main" xmlns="" id="{BF6151A8-923A-4E02-A5D9-FC84D609E242}"/>
              </a:ext>
            </a:extLst>
          </p:cNvPr>
          <p:cNvSpPr txBox="1"/>
          <p:nvPr/>
        </p:nvSpPr>
        <p:spPr>
          <a:xfrm>
            <a:off x="3884220" y="1727081"/>
            <a:ext cx="3655932" cy="3785652"/>
          </a:xfrm>
          <a:prstGeom prst="rect">
            <a:avLst/>
          </a:prstGeom>
          <a:noFill/>
          <a:ln>
            <a:solidFill>
              <a:srgbClr val="0000FF"/>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enable </a:t>
            </a:r>
            <a:r>
              <a:rPr lang="en-US" sz="1500">
                <a:solidFill>
                  <a:srgbClr val="FF0000"/>
                </a:solidFill>
                <a:latin typeface="Courier New" panose="02070309020205020404" pitchFamily="49" charset="0"/>
                <a:cs typeface="Courier New" panose="02070309020205020404" pitchFamily="49" charset="0"/>
              </a:rPr>
              <a:t>secret</a:t>
            </a:r>
            <a:r>
              <a:rPr lang="en-US" sz="1500">
                <a:latin typeface="Courier New" panose="02070309020205020404" pitchFamily="49" charset="0"/>
                <a:cs typeface="Courier New" panose="02070309020205020404" pitchFamily="49" charset="0"/>
              </a:rPr>
              <a:t> 5 $1$mERr$tmTJ.jhb9inkyHSL5.iqM0</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line </a:t>
            </a:r>
            <a:r>
              <a:rPr lang="en-US" sz="1500">
                <a:solidFill>
                  <a:srgbClr val="FF0000"/>
                </a:solidFill>
                <a:latin typeface="Courier New" panose="02070309020205020404" pitchFamily="49" charset="0"/>
                <a:cs typeface="Courier New" panose="02070309020205020404" pitchFamily="49" charset="0"/>
              </a:rPr>
              <a:t>vty 0 4</a:t>
            </a:r>
          </a:p>
          <a:p>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password</a:t>
            </a:r>
            <a:r>
              <a:rPr lang="en-US" sz="1500">
                <a:latin typeface="Courier New" panose="02070309020205020404" pitchFamily="49" charset="0"/>
                <a:cs typeface="Courier New" panose="02070309020205020404" pitchFamily="49" charset="0"/>
              </a:rPr>
              <a:t> 7 08701E1D29180714</a:t>
            </a:r>
          </a:p>
          <a:p>
            <a:r>
              <a:rPr lang="en-US" sz="1500">
                <a:latin typeface="Courier New" panose="02070309020205020404" pitchFamily="49" charset="0"/>
                <a:cs typeface="Courier New" panose="02070309020205020404" pitchFamily="49" charset="0"/>
              </a:rPr>
              <a:t> login</a:t>
            </a:r>
          </a:p>
          <a:p>
            <a:r>
              <a:rPr lang="en-US" sz="1500">
                <a:latin typeface="Courier New" panose="02070309020205020404" pitchFamily="49" charset="0"/>
                <a:cs typeface="Courier New" panose="02070309020205020404" pitchFamily="49" charset="0"/>
              </a:rPr>
              <a:t>!</a:t>
            </a:r>
          </a:p>
          <a:p>
            <a:r>
              <a:rPr lang="en-US" sz="1500">
                <a:highlight>
                  <a:srgbClr val="00FF00"/>
                </a:highlight>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Trying </a:t>
            </a:r>
            <a:r>
              <a:rPr lang="en-US" sz="1500">
                <a:solidFill>
                  <a:srgbClr val="FF0000"/>
                </a:solidFill>
                <a:latin typeface="Courier New" panose="02070309020205020404" pitchFamily="49" charset="0"/>
                <a:cs typeface="Courier New" panose="02070309020205020404" pitchFamily="49" charset="0"/>
              </a:rPr>
              <a:t>192.168.100.1</a:t>
            </a:r>
            <a:r>
              <a:rPr lang="en-US" sz="1500">
                <a:latin typeface="Courier New" panose="02070309020205020404" pitchFamily="49" charset="0"/>
                <a:cs typeface="Courier New" panose="02070309020205020404" pitchFamily="49" charset="0"/>
              </a:rPr>
              <a:t> ...Open</a:t>
            </a:r>
          </a:p>
          <a:p>
            <a:endParaRPr lang="en-US" sz="1500">
              <a:latin typeface="Courier New" panose="02070309020205020404" pitchFamily="49" charset="0"/>
              <a:cs typeface="Courier New" panose="02070309020205020404" pitchFamily="49" charset="0"/>
            </a:endParaRPr>
          </a:p>
          <a:p>
            <a:r>
              <a:rPr lang="en-US" sz="1500">
                <a:latin typeface="Courier New" panose="02070309020205020404" pitchFamily="49" charset="0"/>
                <a:cs typeface="Courier New" panose="02070309020205020404" pitchFamily="49" charset="0"/>
              </a:rPr>
              <a:t>User Access Verification</a:t>
            </a:r>
          </a:p>
          <a:p>
            <a:r>
              <a:rPr lang="en-US" sz="1500">
                <a:latin typeface="Courier New" panose="02070309020205020404" pitchFamily="49" charset="0"/>
                <a:cs typeface="Courier New" panose="02070309020205020404" pitchFamily="49" charset="0"/>
              </a:rPr>
              <a:t>Password: </a:t>
            </a:r>
          </a:p>
          <a:p>
            <a:r>
              <a:rPr lang="en-US" sz="1500">
                <a:latin typeface="Courier New" panose="02070309020205020404" pitchFamily="49" charset="0"/>
                <a:cs typeface="Courier New" panose="02070309020205020404" pitchFamily="49" charset="0"/>
              </a:rPr>
              <a:t>Router&gt;</a:t>
            </a:r>
            <a:r>
              <a:rPr lang="en-US" sz="1500">
                <a:solidFill>
                  <a:srgbClr val="FF0000"/>
                </a:solidFill>
                <a:latin typeface="Courier New" panose="02070309020205020404" pitchFamily="49" charset="0"/>
                <a:cs typeface="Courier New" panose="02070309020205020404" pitchFamily="49" charset="0"/>
              </a:rPr>
              <a:t>enable</a:t>
            </a:r>
            <a:r>
              <a:rPr lang="en-US" sz="1500">
                <a:latin typeface="Courier New" panose="02070309020205020404" pitchFamily="49" charset="0"/>
                <a:cs typeface="Courier New" panose="02070309020205020404" pitchFamily="49" charset="0"/>
              </a:rPr>
              <a:t> </a:t>
            </a:r>
          </a:p>
          <a:p>
            <a:r>
              <a:rPr lang="en-US" sz="1500">
                <a:latin typeface="Courier New" panose="02070309020205020404" pitchFamily="49" charset="0"/>
                <a:cs typeface="Courier New" panose="02070309020205020404" pitchFamily="49" charset="0"/>
              </a:rPr>
              <a:t>Password: </a:t>
            </a:r>
          </a:p>
          <a:p>
            <a:r>
              <a:rPr lang="en-US" sz="1500">
                <a:latin typeface="Courier New" panose="02070309020205020404" pitchFamily="49" charset="0"/>
                <a:cs typeface="Courier New" panose="02070309020205020404" pitchFamily="49" charset="0"/>
              </a:rPr>
              <a:t>Router#</a:t>
            </a:r>
          </a:p>
        </p:txBody>
      </p:sp>
      <p:pic>
        <p:nvPicPr>
          <p:cNvPr id="4" name="Picture 3">
            <a:extLst>
              <a:ext uri="{FF2B5EF4-FFF2-40B4-BE49-F238E27FC236}">
                <a16:creationId xmlns:a16="http://schemas.microsoft.com/office/drawing/2014/main" xmlns="" id="{60A4BD3A-DBC5-4355-9AAD-36ACF4C7CE5F}"/>
              </a:ext>
            </a:extLst>
          </p:cNvPr>
          <p:cNvPicPr>
            <a:picLocks noChangeAspect="1"/>
          </p:cNvPicPr>
          <p:nvPr/>
        </p:nvPicPr>
        <p:blipFill>
          <a:blip r:embed="rId2"/>
          <a:stretch>
            <a:fillRect/>
          </a:stretch>
        </p:blipFill>
        <p:spPr>
          <a:xfrm>
            <a:off x="309779" y="1949054"/>
            <a:ext cx="3170195" cy="1562235"/>
          </a:xfrm>
          <a:prstGeom prst="rect">
            <a:avLst/>
          </a:prstGeom>
        </p:spPr>
      </p:pic>
      <p:sp>
        <p:nvSpPr>
          <p:cNvPr id="8" name="TextBox 7">
            <a:extLst>
              <a:ext uri="{FF2B5EF4-FFF2-40B4-BE49-F238E27FC236}">
                <a16:creationId xmlns:a16="http://schemas.microsoft.com/office/drawing/2014/main" xmlns="" id="{574EAC28-8AA9-42F9-905E-3A2D9D1595E9}"/>
              </a:ext>
            </a:extLst>
          </p:cNvPr>
          <p:cNvSpPr txBox="1"/>
          <p:nvPr/>
        </p:nvSpPr>
        <p:spPr>
          <a:xfrm>
            <a:off x="7944399" y="1727081"/>
            <a:ext cx="3655932" cy="3785652"/>
          </a:xfrm>
          <a:prstGeom prst="rect">
            <a:avLst/>
          </a:prstGeom>
          <a:noFill/>
          <a:ln>
            <a:solidFill>
              <a:srgbClr val="0000FF"/>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username test1 privilege 15 password 7 0835495D1D3954</a:t>
            </a:r>
          </a:p>
          <a:p>
            <a:r>
              <a:rPr lang="en-US" sz="1500">
                <a:latin typeface="Courier New" panose="02070309020205020404" pitchFamily="49" charset="0"/>
                <a:cs typeface="Courier New" panose="02070309020205020404" pitchFamily="49" charset="0"/>
              </a:rPr>
              <a:t>username test2 password 7 0835495D1D3957</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line vty 0 4</a:t>
            </a:r>
          </a:p>
          <a:p>
            <a:r>
              <a:rPr lang="en-US" sz="1500">
                <a:latin typeface="Courier New" panose="02070309020205020404" pitchFamily="49" charset="0"/>
                <a:cs typeface="Courier New" panose="02070309020205020404" pitchFamily="49" charset="0"/>
              </a:rPr>
              <a:t> exec-timeout 5 0</a:t>
            </a:r>
          </a:p>
          <a:p>
            <a:r>
              <a:rPr lang="en-US" sz="1500">
                <a:latin typeface="Courier New" panose="02070309020205020404" pitchFamily="49" charset="0"/>
                <a:cs typeface="Courier New" panose="02070309020205020404" pitchFamily="49" charset="0"/>
              </a:rPr>
              <a:t> login local</a:t>
            </a:r>
          </a:p>
          <a:p>
            <a:r>
              <a:rPr lang="en-US" sz="1500">
                <a:latin typeface="Courier New" panose="02070309020205020404" pitchFamily="49" charset="0"/>
                <a:cs typeface="Courier New" panose="02070309020205020404" pitchFamily="49" charset="0"/>
              </a:rPr>
              <a:t>!</a:t>
            </a:r>
          </a:p>
          <a:p>
            <a:r>
              <a:rPr lang="en-US" sz="1500">
                <a:highlight>
                  <a:srgbClr val="00FF00"/>
                </a:highlight>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Trying </a:t>
            </a:r>
            <a:r>
              <a:rPr lang="en-US" sz="1500">
                <a:solidFill>
                  <a:srgbClr val="FF0000"/>
                </a:solidFill>
                <a:latin typeface="Courier New" panose="02070309020205020404" pitchFamily="49" charset="0"/>
                <a:cs typeface="Courier New" panose="02070309020205020404" pitchFamily="49" charset="0"/>
              </a:rPr>
              <a:t>192.168.100.1</a:t>
            </a:r>
            <a:r>
              <a:rPr lang="en-US" sz="1500">
                <a:latin typeface="Courier New" panose="02070309020205020404" pitchFamily="49" charset="0"/>
                <a:cs typeface="Courier New" panose="02070309020205020404" pitchFamily="49" charset="0"/>
              </a:rPr>
              <a:t> ...Open</a:t>
            </a:r>
          </a:p>
          <a:p>
            <a:r>
              <a:rPr lang="en-US" sz="1500">
                <a:latin typeface="Courier New" panose="02070309020205020404" pitchFamily="49" charset="0"/>
                <a:cs typeface="Courier New" panose="02070309020205020404" pitchFamily="49" charset="0"/>
              </a:rPr>
              <a:t>User Access Verification</a:t>
            </a:r>
          </a:p>
          <a:p>
            <a:r>
              <a:rPr lang="en-US" sz="1500">
                <a:solidFill>
                  <a:srgbClr val="FF0000"/>
                </a:solidFill>
                <a:latin typeface="Courier New" panose="02070309020205020404" pitchFamily="49" charset="0"/>
                <a:cs typeface="Courier New" panose="02070309020205020404" pitchFamily="49" charset="0"/>
              </a:rPr>
              <a:t>Username</a:t>
            </a:r>
            <a:r>
              <a:rPr lang="en-US" sz="1500">
                <a:latin typeface="Courier New" panose="02070309020205020404" pitchFamily="49" charset="0"/>
                <a:cs typeface="Courier New" panose="02070309020205020404" pitchFamily="49" charset="0"/>
              </a:rPr>
              <a:t>: test1</a:t>
            </a:r>
          </a:p>
          <a:p>
            <a:r>
              <a:rPr lang="en-US" sz="1500">
                <a:latin typeface="Courier New" panose="02070309020205020404" pitchFamily="49" charset="0"/>
                <a:cs typeface="Courier New" panose="02070309020205020404" pitchFamily="49" charset="0"/>
              </a:rPr>
              <a:t>Password: </a:t>
            </a:r>
          </a:p>
          <a:p>
            <a:r>
              <a:rPr lang="en-US" sz="1500">
                <a:latin typeface="Courier New" panose="02070309020205020404" pitchFamily="49" charset="0"/>
                <a:cs typeface="Courier New" panose="02070309020205020404" pitchFamily="49" charset="0"/>
              </a:rPr>
              <a:t>Router#</a:t>
            </a:r>
          </a:p>
        </p:txBody>
      </p:sp>
    </p:spTree>
    <p:extLst>
      <p:ext uri="{BB962C8B-B14F-4D97-AF65-F5344CB8AC3E}">
        <p14:creationId xmlns:p14="http://schemas.microsoft.com/office/powerpoint/2010/main" val="2015558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1000"/>
                                        <p:tgtEl>
                                          <p:spTgt spid="3"/>
                                        </p:tgtEl>
                                      </p:cBhvr>
                                    </p:animEffect>
                                    <p:anim calcmode="lin" valueType="num">
                                      <p:cBhvr>
                                        <p:cTn id="21" dur="1000" fill="hold"/>
                                        <p:tgtEl>
                                          <p:spTgt spid="3"/>
                                        </p:tgtEl>
                                        <p:attrNameLst>
                                          <p:attrName>ppt_x</p:attrName>
                                        </p:attrNameLst>
                                      </p:cBhvr>
                                      <p:tavLst>
                                        <p:tav tm="0">
                                          <p:val>
                                            <p:strVal val="#ppt_x"/>
                                          </p:val>
                                        </p:tav>
                                        <p:tav tm="100000">
                                          <p:val>
                                            <p:strVal val="#ppt_x"/>
                                          </p:val>
                                        </p:tav>
                                      </p:tavLst>
                                    </p:anim>
                                    <p:anim calcmode="lin" valueType="num">
                                      <p:cBhvr>
                                        <p:cTn id="22"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Giới hạn kết nối bằng ACL</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338554"/>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dùng</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định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máy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tính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nào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hoặc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dãy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mạng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nào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truy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cập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đến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mạng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tăng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thêm</a:t>
            </a:r>
            <a:r>
              <a:rPr lang="en-US" sz="1600" dirty="0">
                <a:latin typeface="Arial" panose="020B0604020202020204" pitchFamily="34" charset="0"/>
                <a:cs typeface="Arial" panose="020B0604020202020204" pitchFamily="34" charset="0"/>
              </a:rPr>
              <a:t> 1 </a:t>
            </a:r>
            <a:r>
              <a:rPr lang="en-US" sz="1600" dirty="0" err="1">
                <a:latin typeface="Arial" panose="020B0604020202020204" pitchFamily="34" charset="0"/>
                <a:cs typeface="Arial" panose="020B0604020202020204" pitchFamily="34" charset="0"/>
              </a:rPr>
              <a:t>lớp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bảo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vệ</a:t>
            </a:r>
            <a:r>
              <a:rPr lang="en-US" sz="1600" dirty="0">
                <a:latin typeface="Arial" panose="020B0604020202020204" pitchFamily="34" charset="0"/>
                <a:cs typeface="Arial" panose="020B0604020202020204" pitchFamily="34" charset="0"/>
              </a:rPr>
              <a:t>.</a:t>
            </a:r>
          </a:p>
        </p:txBody>
      </p:sp>
      <p:sp>
        <p:nvSpPr>
          <p:cNvPr id="3" name="TextBox 2">
            <a:extLst>
              <a:ext uri="{FF2B5EF4-FFF2-40B4-BE49-F238E27FC236}">
                <a16:creationId xmlns:a16="http://schemas.microsoft.com/office/drawing/2014/main" xmlns="" id="{BF6151A8-923A-4E02-A5D9-FC84D609E242}"/>
              </a:ext>
            </a:extLst>
          </p:cNvPr>
          <p:cNvSpPr txBox="1"/>
          <p:nvPr/>
        </p:nvSpPr>
        <p:spPr>
          <a:xfrm>
            <a:off x="3369987" y="1816728"/>
            <a:ext cx="5250815" cy="2169825"/>
          </a:xfrm>
          <a:prstGeom prst="rect">
            <a:avLst/>
          </a:prstGeom>
          <a:noFill/>
          <a:ln>
            <a:solidFill>
              <a:srgbClr val="0000FF"/>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access-list </a:t>
            </a:r>
            <a:r>
              <a:rPr lang="en-US" sz="1500">
                <a:highlight>
                  <a:srgbClr val="00FF00"/>
                </a:highlight>
                <a:latin typeface="Courier New" panose="02070309020205020404" pitchFamily="49" charset="0"/>
                <a:cs typeface="Courier New" panose="02070309020205020404" pitchFamily="49" charset="0"/>
              </a:rPr>
              <a:t>10</a:t>
            </a:r>
            <a:r>
              <a:rPr lang="en-US" sz="1500">
                <a:latin typeface="Courier New" panose="02070309020205020404" pitchFamily="49" charset="0"/>
                <a:cs typeface="Courier New" panose="02070309020205020404" pitchFamily="49" charset="0"/>
              </a:rPr>
              <a:t> permit host </a:t>
            </a:r>
            <a:r>
              <a:rPr lang="en-US" sz="1500">
                <a:solidFill>
                  <a:srgbClr val="FF0000"/>
                </a:solidFill>
                <a:latin typeface="Courier New" panose="02070309020205020404" pitchFamily="49" charset="0"/>
                <a:cs typeface="Courier New" panose="02070309020205020404" pitchFamily="49" charset="0"/>
              </a:rPr>
              <a:t>192.168.100.100</a:t>
            </a:r>
          </a:p>
          <a:p>
            <a:r>
              <a:rPr lang="en-US" sz="1500">
                <a:latin typeface="Courier New" panose="02070309020205020404" pitchFamily="49" charset="0"/>
                <a:cs typeface="Courier New" panose="02070309020205020404" pitchFamily="49" charset="0"/>
              </a:rPr>
              <a:t>access-list </a:t>
            </a:r>
            <a:r>
              <a:rPr lang="en-US" sz="1500">
                <a:highlight>
                  <a:srgbClr val="00FF00"/>
                </a:highlight>
                <a:latin typeface="Courier New" panose="02070309020205020404" pitchFamily="49" charset="0"/>
                <a:cs typeface="Courier New" panose="02070309020205020404" pitchFamily="49" charset="0"/>
              </a:rPr>
              <a:t>10</a:t>
            </a:r>
            <a:r>
              <a:rPr lang="en-US" sz="1500">
                <a:latin typeface="Courier New" panose="02070309020205020404" pitchFamily="49" charset="0"/>
                <a:cs typeface="Courier New" panose="02070309020205020404" pitchFamily="49" charset="0"/>
              </a:rPr>
              <a:t> permit host </a:t>
            </a:r>
            <a:r>
              <a:rPr lang="en-US" sz="1500">
                <a:solidFill>
                  <a:srgbClr val="FF0000"/>
                </a:solidFill>
                <a:latin typeface="Courier New" panose="02070309020205020404" pitchFamily="49" charset="0"/>
                <a:cs typeface="Courier New" panose="02070309020205020404" pitchFamily="49" charset="0"/>
              </a:rPr>
              <a:t>192.168.100.101</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line vty 0 4</a:t>
            </a:r>
          </a:p>
          <a:p>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access-class</a:t>
            </a:r>
            <a:r>
              <a:rPr lang="en-US" sz="1500">
                <a:latin typeface="Courier New" panose="02070309020205020404" pitchFamily="49" charset="0"/>
                <a:cs typeface="Courier New" panose="02070309020205020404" pitchFamily="49" charset="0"/>
              </a:rPr>
              <a:t> </a:t>
            </a:r>
            <a:r>
              <a:rPr lang="en-US" sz="1500">
                <a:highlight>
                  <a:srgbClr val="00FF00"/>
                </a:highlight>
                <a:latin typeface="Courier New" panose="02070309020205020404" pitchFamily="49" charset="0"/>
                <a:cs typeface="Courier New" panose="02070309020205020404" pitchFamily="49" charset="0"/>
              </a:rPr>
              <a:t>10</a:t>
            </a:r>
            <a:r>
              <a:rPr lang="en-US" sz="1500">
                <a:latin typeface="Courier New" panose="02070309020205020404" pitchFamily="49" charset="0"/>
                <a:cs typeface="Courier New" panose="02070309020205020404" pitchFamily="49" charset="0"/>
              </a:rPr>
              <a:t> in</a:t>
            </a:r>
          </a:p>
          <a:p>
            <a:r>
              <a:rPr lang="en-US" sz="1500">
                <a:latin typeface="Courier New" panose="02070309020205020404" pitchFamily="49" charset="0"/>
                <a:cs typeface="Courier New" panose="02070309020205020404" pitchFamily="49" charset="0"/>
              </a:rPr>
              <a:t> exec-timeout 5 0</a:t>
            </a:r>
          </a:p>
          <a:p>
            <a:r>
              <a:rPr lang="en-US" sz="1500">
                <a:latin typeface="Courier New" panose="02070309020205020404" pitchFamily="49" charset="0"/>
                <a:cs typeface="Courier New" panose="02070309020205020404" pitchFamily="49" charset="0"/>
              </a:rPr>
              <a:t> login local</a:t>
            </a:r>
          </a:p>
          <a:p>
            <a:r>
              <a:rPr lang="en-US" sz="150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82397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Xác thực tập trung qua RADIUS/TACACS Server</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1323439"/>
          </a:xfrm>
          <a:prstGeom prst="rect">
            <a:avLst/>
          </a:prstGeom>
          <a:noFill/>
        </p:spPr>
        <p:txBody>
          <a:bodyPr wrap="square" rtlCol="0">
            <a:spAutoFit/>
          </a:bodyPr>
          <a:lstStyle/>
          <a:p>
            <a:pPr algn="just">
              <a:buFontTx/>
              <a:buChar char="-"/>
            </a:pPr>
            <a:r>
              <a:rPr lang="en-US" sz="1600">
                <a:latin typeface="Arial" panose="020B0604020202020204" pitchFamily="34" charset="0"/>
                <a:cs typeface="Arial" panose="020B0604020202020204" pitchFamily="34" charset="0"/>
              </a:rPr>
              <a:t> Trong trường hợp hệ thống mạng có nhiều thiết bị, thay vì khai báo Account người quản trị mạng trên từng thiết bị có thể sử dụng Server quản lý xác thực </a:t>
            </a:r>
            <a:r>
              <a:rPr lang="en-US" sz="1600">
                <a:solidFill>
                  <a:srgbClr val="FF0000"/>
                </a:solidFill>
                <a:latin typeface="Arial" panose="020B0604020202020204" pitchFamily="34" charset="0"/>
                <a:cs typeface="Arial" panose="020B0604020202020204" pitchFamily="34" charset="0"/>
              </a:rPr>
              <a:t>tập trung </a:t>
            </a:r>
            <a:r>
              <a:rPr lang="en-US" sz="1600">
                <a:latin typeface="Arial" panose="020B0604020202020204" pitchFamily="34" charset="0"/>
                <a:cs typeface="Arial" panose="020B0604020202020204" pitchFamily="34" charset="0"/>
              </a:rPr>
              <a:t>là </a:t>
            </a:r>
            <a:r>
              <a:rPr lang="en-US" sz="1600">
                <a:solidFill>
                  <a:srgbClr val="FF0000"/>
                </a:solidFill>
                <a:latin typeface="Arial" panose="020B0604020202020204" pitchFamily="34" charset="0"/>
                <a:cs typeface="Arial" panose="020B0604020202020204" pitchFamily="34" charset="0"/>
              </a:rPr>
              <a:t>Radius</a:t>
            </a:r>
            <a:r>
              <a:rPr lang="en-US" sz="1600">
                <a:latin typeface="Arial" panose="020B0604020202020204" pitchFamily="34" charset="0"/>
                <a:cs typeface="Arial" panose="020B0604020202020204" pitchFamily="34" charset="0"/>
              </a:rPr>
              <a:t> hoặc </a:t>
            </a:r>
            <a:r>
              <a:rPr lang="en-US" sz="1600">
                <a:solidFill>
                  <a:srgbClr val="FF0000"/>
                </a:solidFill>
                <a:latin typeface="Arial" panose="020B0604020202020204" pitchFamily="34" charset="0"/>
                <a:cs typeface="Arial" panose="020B0604020202020204" pitchFamily="34" charset="0"/>
              </a:rPr>
              <a:t>Tacacs</a:t>
            </a:r>
            <a:r>
              <a:rPr lang="en-US" sz="1600">
                <a:latin typeface="Arial" panose="020B0604020202020204" pitchFamily="34" charset="0"/>
                <a:cs typeface="Arial" panose="020B0604020202020204" pitchFamily="34" charset="0"/>
              </a:rPr>
              <a:t>.</a:t>
            </a:r>
          </a:p>
          <a:p>
            <a:pPr algn="just">
              <a:buFontTx/>
              <a:buChar char="-"/>
            </a:pPr>
            <a:r>
              <a:rPr lang="en-US" sz="1600">
                <a:latin typeface="Arial" panose="020B0604020202020204" pitchFamily="34" charset="0"/>
                <a:cs typeface="Arial" panose="020B0604020202020204" pitchFamily="34" charset="0"/>
              </a:rPr>
              <a:t> Radius cung cấp tính năng xác thực (</a:t>
            </a:r>
            <a:r>
              <a:rPr lang="en-US" sz="1600">
                <a:solidFill>
                  <a:srgbClr val="FF0000"/>
                </a:solidFill>
                <a:latin typeface="Arial" panose="020B0604020202020204" pitchFamily="34" charset="0"/>
                <a:cs typeface="Arial" panose="020B0604020202020204" pitchFamily="34" charset="0"/>
              </a:rPr>
              <a:t>Authentication</a:t>
            </a:r>
            <a:r>
              <a:rPr lang="en-US" sz="1600">
                <a:latin typeface="Arial" panose="020B0604020202020204" pitchFamily="34" charset="0"/>
                <a:cs typeface="Arial" panose="020B0604020202020204" pitchFamily="34" charset="0"/>
              </a:rPr>
              <a:t>) và tính cước (</a:t>
            </a:r>
            <a:r>
              <a:rPr lang="en-US" sz="1600">
                <a:solidFill>
                  <a:srgbClr val="FF0000"/>
                </a:solidFill>
                <a:latin typeface="Arial" panose="020B0604020202020204" pitchFamily="34" charset="0"/>
                <a:cs typeface="Arial" panose="020B0604020202020204" pitchFamily="34" charset="0"/>
              </a:rPr>
              <a:t>Accounting</a:t>
            </a:r>
            <a:r>
              <a:rPr lang="en-US" sz="1600">
                <a:latin typeface="Arial" panose="020B0604020202020204" pitchFamily="34" charset="0"/>
                <a:cs typeface="Arial" panose="020B0604020202020204" pitchFamily="34" charset="0"/>
              </a:rPr>
              <a:t>) còn Tacacs còn có thêm khả năng phân quyền (</a:t>
            </a:r>
            <a:r>
              <a:rPr lang="en-US" sz="1600">
                <a:solidFill>
                  <a:srgbClr val="FF0000"/>
                </a:solidFill>
                <a:latin typeface="Arial" panose="020B0604020202020204" pitchFamily="34" charset="0"/>
                <a:cs typeface="Arial" panose="020B0604020202020204" pitchFamily="34" charset="0"/>
              </a:rPr>
              <a:t>Authorization</a:t>
            </a:r>
            <a:r>
              <a:rPr lang="en-US" sz="1600">
                <a:latin typeface="Arial" panose="020B0604020202020204" pitchFamily="34" charset="0"/>
                <a:cs typeface="Arial" panose="020B0604020202020204" pitchFamily="34" charset="0"/>
              </a:rPr>
              <a:t>).</a:t>
            </a:r>
          </a:p>
          <a:p>
            <a:pPr algn="just">
              <a:buFontTx/>
              <a:buChar char="-"/>
            </a:pPr>
            <a:r>
              <a:rPr lang="en-US" sz="1600">
                <a:latin typeface="Arial" panose="020B0604020202020204" pitchFamily="34" charset="0"/>
                <a:cs typeface="Arial" panose="020B0604020202020204" pitchFamily="34" charset="0"/>
              </a:rPr>
              <a:t> Hiện Radius có phiên bản Open-Source còn Tacacs thì mua bản quyền của Cisco.</a:t>
            </a:r>
          </a:p>
        </p:txBody>
      </p:sp>
      <p:pic>
        <p:nvPicPr>
          <p:cNvPr id="4" name="Picture 3">
            <a:extLst>
              <a:ext uri="{FF2B5EF4-FFF2-40B4-BE49-F238E27FC236}">
                <a16:creationId xmlns:a16="http://schemas.microsoft.com/office/drawing/2014/main" xmlns="" id="{6F0E621C-E1E9-4B88-9409-0C9412B11C4A}"/>
              </a:ext>
            </a:extLst>
          </p:cNvPr>
          <p:cNvPicPr>
            <a:picLocks noChangeAspect="1"/>
          </p:cNvPicPr>
          <p:nvPr/>
        </p:nvPicPr>
        <p:blipFill>
          <a:blip r:embed="rId2"/>
          <a:stretch>
            <a:fillRect/>
          </a:stretch>
        </p:blipFill>
        <p:spPr>
          <a:xfrm>
            <a:off x="578899" y="2160494"/>
            <a:ext cx="5035113" cy="3352800"/>
          </a:xfrm>
          <a:prstGeom prst="rect">
            <a:avLst/>
          </a:prstGeom>
        </p:spPr>
      </p:pic>
      <p:sp>
        <p:nvSpPr>
          <p:cNvPr id="6" name="TextBox 5">
            <a:extLst>
              <a:ext uri="{FF2B5EF4-FFF2-40B4-BE49-F238E27FC236}">
                <a16:creationId xmlns:a16="http://schemas.microsoft.com/office/drawing/2014/main" xmlns="" id="{713699A3-C291-4502-A09E-11E64D34A884}"/>
              </a:ext>
            </a:extLst>
          </p:cNvPr>
          <p:cNvSpPr txBox="1"/>
          <p:nvPr/>
        </p:nvSpPr>
        <p:spPr>
          <a:xfrm>
            <a:off x="5614012" y="2254157"/>
            <a:ext cx="6287126" cy="3323987"/>
          </a:xfrm>
          <a:prstGeom prst="rect">
            <a:avLst/>
          </a:prstGeom>
          <a:noFill/>
          <a:ln>
            <a:solidFill>
              <a:srgbClr val="0000FF"/>
            </a:solidFill>
          </a:ln>
        </p:spPr>
        <p:txBody>
          <a:bodyPr wrap="square" rtlCol="0">
            <a:spAutoFit/>
          </a:bodyPr>
          <a:lstStyle/>
          <a:p>
            <a:r>
              <a:rPr lang="en-US" sz="1500" dirty="0">
                <a:latin typeface="Courier New" panose="02070309020205020404" pitchFamily="49" charset="0"/>
                <a:cs typeface="Courier New" panose="02070309020205020404" pitchFamily="49" charset="0"/>
              </a:rPr>
              <a:t>!</a:t>
            </a:r>
          </a:p>
          <a:p>
            <a:r>
              <a:rPr lang="en-US" sz="1500" dirty="0" err="1">
                <a:latin typeface="Courier New" panose="02070309020205020404" pitchFamily="49" charset="0"/>
                <a:cs typeface="Courier New" panose="02070309020205020404" pitchFamily="49" charset="0"/>
              </a:rPr>
              <a:t>aaa</a:t>
            </a:r>
            <a:r>
              <a:rPr lang="en-US" sz="1500" dirty="0">
                <a:latin typeface="Courier New" panose="02070309020205020404" pitchFamily="49" charset="0"/>
                <a:cs typeface="Courier New" panose="02070309020205020404" pitchFamily="49" charset="0"/>
              </a:rPr>
              <a:t> new-model</a:t>
            </a:r>
          </a:p>
          <a:p>
            <a:r>
              <a:rPr lang="en-US" sz="1500" dirty="0">
                <a:latin typeface="Courier New" panose="02070309020205020404" pitchFamily="49" charset="0"/>
                <a:cs typeface="Courier New" panose="02070309020205020404" pitchFamily="49" charset="0"/>
              </a:rPr>
              <a:t>!</a:t>
            </a:r>
          </a:p>
          <a:p>
            <a:r>
              <a:rPr lang="en-US" sz="1500" dirty="0" err="1">
                <a:latin typeface="Courier New" panose="02070309020205020404" pitchFamily="49" charset="0"/>
                <a:cs typeface="Courier New" panose="02070309020205020404" pitchFamily="49" charset="0"/>
              </a:rPr>
              <a:t>aaa</a:t>
            </a:r>
            <a:r>
              <a:rPr lang="en-US" sz="1500" dirty="0">
                <a:latin typeface="Courier New" panose="02070309020205020404" pitchFamily="49" charset="0"/>
                <a:cs typeface="Courier New" panose="02070309020205020404" pitchFamily="49" charset="0"/>
              </a:rPr>
              <a:t> authentication </a:t>
            </a:r>
            <a:r>
              <a:rPr lang="en-US" sz="1500" dirty="0">
                <a:highlight>
                  <a:srgbClr val="00FF00"/>
                </a:highlight>
                <a:latin typeface="Courier New" panose="02070309020205020404" pitchFamily="49" charset="0"/>
                <a:cs typeface="Courier New" panose="02070309020205020404" pitchFamily="49" charset="0"/>
              </a:rPr>
              <a:t>login</a:t>
            </a:r>
            <a:r>
              <a:rPr lang="en-US" sz="1500" dirty="0">
                <a:latin typeface="Courier New" panose="02070309020205020404" pitchFamily="49" charset="0"/>
                <a:cs typeface="Courier New" panose="02070309020205020404" pitchFamily="49" charset="0"/>
              </a:rPr>
              <a:t> </a:t>
            </a:r>
            <a:r>
              <a:rPr lang="en-US" sz="1500" dirty="0">
                <a:solidFill>
                  <a:srgbClr val="FF0000"/>
                </a:solidFill>
                <a:latin typeface="Courier New" panose="02070309020205020404" pitchFamily="49" charset="0"/>
                <a:cs typeface="Courier New" panose="02070309020205020404" pitchFamily="49" charset="0"/>
              </a:rPr>
              <a:t>default</a:t>
            </a:r>
            <a:r>
              <a:rPr lang="en-US" sz="1500" dirty="0">
                <a:latin typeface="Courier New" panose="02070309020205020404" pitchFamily="49" charset="0"/>
                <a:cs typeface="Courier New" panose="02070309020205020404" pitchFamily="49" charset="0"/>
              </a:rPr>
              <a:t> group </a:t>
            </a:r>
            <a:r>
              <a:rPr lang="en-US" sz="1500" dirty="0">
                <a:solidFill>
                  <a:srgbClr val="FF0000"/>
                </a:solidFill>
                <a:latin typeface="Courier New" panose="02070309020205020404" pitchFamily="49" charset="0"/>
                <a:cs typeface="Courier New" panose="02070309020205020404" pitchFamily="49" charset="0"/>
              </a:rPr>
              <a:t>radius</a:t>
            </a:r>
            <a:r>
              <a:rPr lang="en-US" sz="1500" dirty="0">
                <a:latin typeface="Courier New" panose="02070309020205020404" pitchFamily="49" charset="0"/>
                <a:cs typeface="Courier New" panose="02070309020205020404" pitchFamily="49" charset="0"/>
              </a:rPr>
              <a:t> </a:t>
            </a:r>
            <a:r>
              <a:rPr lang="en-US" sz="1500" dirty="0">
                <a:solidFill>
                  <a:srgbClr val="FF0000"/>
                </a:solidFill>
                <a:latin typeface="Courier New" panose="02070309020205020404" pitchFamily="49" charset="0"/>
                <a:cs typeface="Courier New" panose="02070309020205020404" pitchFamily="49" charset="0"/>
              </a:rPr>
              <a:t>local</a:t>
            </a:r>
            <a:r>
              <a:rPr lang="en-US" sz="1500" dirty="0">
                <a:latin typeface="Courier New" panose="02070309020205020404" pitchFamily="49" charset="0"/>
                <a:cs typeface="Courier New" panose="02070309020205020404" pitchFamily="49" charset="0"/>
              </a:rPr>
              <a:t> </a:t>
            </a:r>
          </a:p>
          <a:p>
            <a:r>
              <a:rPr lang="en-US" sz="1500" dirty="0" err="1">
                <a:latin typeface="Courier New" panose="02070309020205020404" pitchFamily="49" charset="0"/>
                <a:cs typeface="Courier New" panose="02070309020205020404" pitchFamily="49" charset="0"/>
              </a:rPr>
              <a:t>aaa</a:t>
            </a:r>
            <a:r>
              <a:rPr lang="en-US" sz="1500" dirty="0">
                <a:latin typeface="Courier New" panose="02070309020205020404" pitchFamily="49" charset="0"/>
                <a:cs typeface="Courier New" panose="02070309020205020404" pitchFamily="49" charset="0"/>
              </a:rPr>
              <a:t> authentication </a:t>
            </a:r>
            <a:r>
              <a:rPr lang="en-US" sz="1500" dirty="0">
                <a:highlight>
                  <a:srgbClr val="00FF00"/>
                </a:highlight>
                <a:latin typeface="Courier New" panose="02070309020205020404" pitchFamily="49" charset="0"/>
                <a:cs typeface="Courier New" panose="02070309020205020404" pitchFamily="49" charset="0"/>
              </a:rPr>
              <a:t>enable</a:t>
            </a:r>
            <a:r>
              <a:rPr lang="en-US" sz="1500" dirty="0">
                <a:latin typeface="Courier New" panose="02070309020205020404" pitchFamily="49" charset="0"/>
                <a:cs typeface="Courier New" panose="02070309020205020404" pitchFamily="49" charset="0"/>
              </a:rPr>
              <a:t> </a:t>
            </a:r>
            <a:r>
              <a:rPr lang="en-US" sz="1500" dirty="0">
                <a:solidFill>
                  <a:srgbClr val="FF0000"/>
                </a:solidFill>
                <a:latin typeface="Courier New" panose="02070309020205020404" pitchFamily="49" charset="0"/>
                <a:cs typeface="Courier New" panose="02070309020205020404" pitchFamily="49" charset="0"/>
              </a:rPr>
              <a:t>default</a:t>
            </a:r>
            <a:r>
              <a:rPr lang="en-US" sz="1500" dirty="0">
                <a:latin typeface="Courier New" panose="02070309020205020404" pitchFamily="49" charset="0"/>
                <a:cs typeface="Courier New" panose="02070309020205020404" pitchFamily="49" charset="0"/>
              </a:rPr>
              <a:t> group radius local </a:t>
            </a:r>
          </a:p>
          <a:p>
            <a:r>
              <a:rPr lang="en-US" sz="1500" dirty="0">
                <a:latin typeface="Courier New" panose="02070309020205020404" pitchFamily="49" charset="0"/>
                <a:cs typeface="Courier New" panose="02070309020205020404" pitchFamily="49" charset="0"/>
              </a:rPr>
              <a:t>!</a:t>
            </a:r>
          </a:p>
          <a:p>
            <a:r>
              <a:rPr lang="en-US" sz="1500" dirty="0">
                <a:solidFill>
                  <a:srgbClr val="FF0000"/>
                </a:solidFill>
                <a:latin typeface="Courier New" panose="02070309020205020404" pitchFamily="49" charset="0"/>
                <a:cs typeface="Courier New" panose="02070309020205020404" pitchFamily="49" charset="0"/>
              </a:rPr>
              <a:t>radius</a:t>
            </a:r>
            <a:r>
              <a:rPr lang="en-US" sz="1500" dirty="0">
                <a:latin typeface="Courier New" panose="02070309020205020404" pitchFamily="49" charset="0"/>
                <a:cs typeface="Courier New" panose="02070309020205020404" pitchFamily="49" charset="0"/>
              </a:rPr>
              <a:t> server 172.16.10.2</a:t>
            </a:r>
          </a:p>
          <a:p>
            <a:r>
              <a:rPr lang="en-US" sz="1500" dirty="0">
                <a:latin typeface="Courier New" panose="02070309020205020404" pitchFamily="49" charset="0"/>
                <a:cs typeface="Courier New" panose="02070309020205020404" pitchFamily="49" charset="0"/>
              </a:rPr>
              <a:t> </a:t>
            </a:r>
            <a:r>
              <a:rPr lang="en-US" sz="1500" dirty="0">
                <a:solidFill>
                  <a:srgbClr val="FF0000"/>
                </a:solidFill>
                <a:latin typeface="Courier New" panose="02070309020205020404" pitchFamily="49" charset="0"/>
                <a:cs typeface="Courier New" panose="02070309020205020404" pitchFamily="49" charset="0"/>
              </a:rPr>
              <a:t>key</a:t>
            </a:r>
            <a:r>
              <a:rPr lang="en-US" sz="1500" dirty="0">
                <a:latin typeface="Courier New" panose="02070309020205020404" pitchFamily="49" charset="0"/>
                <a:cs typeface="Courier New" panose="02070309020205020404" pitchFamily="49" charset="0"/>
              </a:rPr>
              <a:t> rad@123</a:t>
            </a:r>
          </a:p>
          <a:p>
            <a:r>
              <a:rPr lang="en-US" sz="1500" dirty="0">
                <a:latin typeface="Courier New" panose="02070309020205020404" pitchFamily="49" charset="0"/>
                <a:cs typeface="Courier New" panose="02070309020205020404" pitchFamily="49" charset="0"/>
              </a:rPr>
              <a:t>!</a:t>
            </a:r>
          </a:p>
          <a:p>
            <a:r>
              <a:rPr lang="en-US" sz="1500" dirty="0">
                <a:latin typeface="Courier New" panose="02070309020205020404" pitchFamily="49" charset="0"/>
                <a:cs typeface="Courier New" panose="02070309020205020404" pitchFamily="49" charset="0"/>
              </a:rPr>
              <a:t>line </a:t>
            </a:r>
            <a:r>
              <a:rPr lang="en-US" sz="1500" dirty="0" err="1">
                <a:latin typeface="Courier New" panose="02070309020205020404" pitchFamily="49" charset="0"/>
                <a:cs typeface="Courier New" panose="02070309020205020404" pitchFamily="49" charset="0"/>
              </a:rPr>
              <a:t>vty</a:t>
            </a:r>
            <a:r>
              <a:rPr lang="en-US" sz="1500" dirty="0">
                <a:latin typeface="Courier New" panose="02070309020205020404" pitchFamily="49" charset="0"/>
                <a:cs typeface="Courier New" panose="02070309020205020404" pitchFamily="49" charset="0"/>
              </a:rPr>
              <a:t> 0 4</a:t>
            </a:r>
          </a:p>
          <a:p>
            <a:r>
              <a:rPr lang="en-US" sz="1500" dirty="0">
                <a:latin typeface="Courier New" panose="02070309020205020404" pitchFamily="49" charset="0"/>
                <a:cs typeface="Courier New" panose="02070309020205020404" pitchFamily="49" charset="0"/>
              </a:rPr>
              <a:t> access-class 10 in</a:t>
            </a:r>
          </a:p>
          <a:p>
            <a:r>
              <a:rPr lang="en-US" sz="1500" dirty="0">
                <a:latin typeface="Courier New" panose="02070309020205020404" pitchFamily="49" charset="0"/>
                <a:cs typeface="Courier New" panose="02070309020205020404" pitchFamily="49" charset="0"/>
              </a:rPr>
              <a:t> exec-timeout 5 0</a:t>
            </a:r>
          </a:p>
          <a:p>
            <a:r>
              <a:rPr lang="en-US" sz="1500" dirty="0">
                <a:latin typeface="Courier New" panose="02070309020205020404" pitchFamily="49" charset="0"/>
                <a:cs typeface="Courier New" panose="02070309020205020404" pitchFamily="49" charset="0"/>
              </a:rPr>
              <a:t> login authentication </a:t>
            </a:r>
            <a:r>
              <a:rPr lang="en-US" sz="1500" dirty="0">
                <a:solidFill>
                  <a:srgbClr val="FF0000"/>
                </a:solidFill>
                <a:latin typeface="Courier New" panose="02070309020205020404" pitchFamily="49" charset="0"/>
                <a:cs typeface="Courier New" panose="02070309020205020404" pitchFamily="49" charset="0"/>
              </a:rPr>
              <a:t>default</a:t>
            </a:r>
          </a:p>
          <a:p>
            <a:r>
              <a:rPr lang="en-US" sz="15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599498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9">
                                            <p:txEl>
                                              <p:pRg st="2" end="2"/>
                                            </p:txEl>
                                          </p:spTgt>
                                        </p:tgtEl>
                                        <p:attrNameLst>
                                          <p:attrName>style.visibility</p:attrName>
                                        </p:attrNameLst>
                                      </p:cBhvr>
                                      <p:to>
                                        <p:strVal val="visible"/>
                                      </p:to>
                                    </p:set>
                                    <p:animEffect transition="in" filter="fade">
                                      <p:cBhvr>
                                        <p:cTn id="27" dur="1000"/>
                                        <p:tgtEl>
                                          <p:spTgt spid="9">
                                            <p:txEl>
                                              <p:pRg st="2" end="2"/>
                                            </p:txEl>
                                          </p:spTgt>
                                        </p:tgtEl>
                                      </p:cBhvr>
                                    </p:animEffect>
                                    <p:anim calcmode="lin" valueType="num">
                                      <p:cBhvr>
                                        <p:cTn id="2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Xác thực tập trung qua RADIUS/TACACS Server</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1323439"/>
          </a:xfrm>
          <a:prstGeom prst="rect">
            <a:avLst/>
          </a:prstGeom>
          <a:noFill/>
        </p:spPr>
        <p:txBody>
          <a:bodyPr wrap="square" rtlCol="0">
            <a:spAutoFit/>
          </a:bodyPr>
          <a:lstStyle/>
          <a:p>
            <a:pPr algn="just">
              <a:buFontTx/>
              <a:buChar char="-"/>
            </a:pPr>
            <a:r>
              <a:rPr lang="en-US" sz="1600">
                <a:latin typeface="Arial" panose="020B0604020202020204" pitchFamily="34" charset="0"/>
                <a:cs typeface="Arial" panose="020B0604020202020204" pitchFamily="34" charset="0"/>
              </a:rPr>
              <a:t> Trong trường hợp hệ thống mạng có nhiều thiết bị, thay vì khai báo Account người quản trị mạng trên từng thiết bị có thể sử dụng Server quản lý xác thực </a:t>
            </a:r>
            <a:r>
              <a:rPr lang="en-US" sz="1600">
                <a:solidFill>
                  <a:srgbClr val="FF0000"/>
                </a:solidFill>
                <a:latin typeface="Arial" panose="020B0604020202020204" pitchFamily="34" charset="0"/>
                <a:cs typeface="Arial" panose="020B0604020202020204" pitchFamily="34" charset="0"/>
              </a:rPr>
              <a:t>tập trung </a:t>
            </a:r>
            <a:r>
              <a:rPr lang="en-US" sz="1600">
                <a:latin typeface="Arial" panose="020B0604020202020204" pitchFamily="34" charset="0"/>
                <a:cs typeface="Arial" panose="020B0604020202020204" pitchFamily="34" charset="0"/>
              </a:rPr>
              <a:t>là </a:t>
            </a:r>
            <a:r>
              <a:rPr lang="en-US" sz="1600">
                <a:solidFill>
                  <a:srgbClr val="FF0000"/>
                </a:solidFill>
                <a:latin typeface="Arial" panose="020B0604020202020204" pitchFamily="34" charset="0"/>
                <a:cs typeface="Arial" panose="020B0604020202020204" pitchFamily="34" charset="0"/>
              </a:rPr>
              <a:t>Radius</a:t>
            </a:r>
            <a:r>
              <a:rPr lang="en-US" sz="1600">
                <a:latin typeface="Arial" panose="020B0604020202020204" pitchFamily="34" charset="0"/>
                <a:cs typeface="Arial" panose="020B0604020202020204" pitchFamily="34" charset="0"/>
              </a:rPr>
              <a:t> hoặc </a:t>
            </a:r>
            <a:r>
              <a:rPr lang="en-US" sz="1600">
                <a:solidFill>
                  <a:srgbClr val="FF0000"/>
                </a:solidFill>
                <a:latin typeface="Arial" panose="020B0604020202020204" pitchFamily="34" charset="0"/>
                <a:cs typeface="Arial" panose="020B0604020202020204" pitchFamily="34" charset="0"/>
              </a:rPr>
              <a:t>Tacacs</a:t>
            </a:r>
            <a:r>
              <a:rPr lang="en-US" sz="1600">
                <a:latin typeface="Arial" panose="020B0604020202020204" pitchFamily="34" charset="0"/>
                <a:cs typeface="Arial" panose="020B0604020202020204" pitchFamily="34" charset="0"/>
              </a:rPr>
              <a:t>.</a:t>
            </a:r>
          </a:p>
          <a:p>
            <a:pPr algn="just">
              <a:buFontTx/>
              <a:buChar char="-"/>
            </a:pPr>
            <a:r>
              <a:rPr lang="en-US" sz="1600">
                <a:latin typeface="Arial" panose="020B0604020202020204" pitchFamily="34" charset="0"/>
                <a:cs typeface="Arial" panose="020B0604020202020204" pitchFamily="34" charset="0"/>
              </a:rPr>
              <a:t> Radius cung cấp tính năng xác thực (</a:t>
            </a:r>
            <a:r>
              <a:rPr lang="en-US" sz="1600">
                <a:solidFill>
                  <a:srgbClr val="FF0000"/>
                </a:solidFill>
                <a:latin typeface="Arial" panose="020B0604020202020204" pitchFamily="34" charset="0"/>
                <a:cs typeface="Arial" panose="020B0604020202020204" pitchFamily="34" charset="0"/>
              </a:rPr>
              <a:t>Authentication</a:t>
            </a:r>
            <a:r>
              <a:rPr lang="en-US" sz="1600">
                <a:latin typeface="Arial" panose="020B0604020202020204" pitchFamily="34" charset="0"/>
                <a:cs typeface="Arial" panose="020B0604020202020204" pitchFamily="34" charset="0"/>
              </a:rPr>
              <a:t>) và tính cước (</a:t>
            </a:r>
            <a:r>
              <a:rPr lang="en-US" sz="1600">
                <a:solidFill>
                  <a:srgbClr val="FF0000"/>
                </a:solidFill>
                <a:latin typeface="Arial" panose="020B0604020202020204" pitchFamily="34" charset="0"/>
                <a:cs typeface="Arial" panose="020B0604020202020204" pitchFamily="34" charset="0"/>
              </a:rPr>
              <a:t>Accounting</a:t>
            </a:r>
            <a:r>
              <a:rPr lang="en-US" sz="1600">
                <a:latin typeface="Arial" panose="020B0604020202020204" pitchFamily="34" charset="0"/>
                <a:cs typeface="Arial" panose="020B0604020202020204" pitchFamily="34" charset="0"/>
              </a:rPr>
              <a:t>) còn Tacacs còn có thêm khả năng phân quyền (</a:t>
            </a:r>
            <a:r>
              <a:rPr lang="en-US" sz="1600">
                <a:solidFill>
                  <a:srgbClr val="FF0000"/>
                </a:solidFill>
                <a:latin typeface="Arial" panose="020B0604020202020204" pitchFamily="34" charset="0"/>
                <a:cs typeface="Arial" panose="020B0604020202020204" pitchFamily="34" charset="0"/>
              </a:rPr>
              <a:t>Authorization</a:t>
            </a:r>
            <a:r>
              <a:rPr lang="en-US" sz="1600">
                <a:latin typeface="Arial" panose="020B0604020202020204" pitchFamily="34" charset="0"/>
                <a:cs typeface="Arial" panose="020B0604020202020204" pitchFamily="34" charset="0"/>
              </a:rPr>
              <a:t>).</a:t>
            </a:r>
          </a:p>
          <a:p>
            <a:pPr algn="just">
              <a:buFontTx/>
              <a:buChar char="-"/>
            </a:pPr>
            <a:r>
              <a:rPr lang="en-US" sz="1600">
                <a:latin typeface="Arial" panose="020B0604020202020204" pitchFamily="34" charset="0"/>
                <a:cs typeface="Arial" panose="020B0604020202020204" pitchFamily="34" charset="0"/>
              </a:rPr>
              <a:t> Hiện Radius có phiên bản Open-Source còn Tacacs thì mua bản quyền của Cisco.</a:t>
            </a:r>
          </a:p>
        </p:txBody>
      </p:sp>
      <p:pic>
        <p:nvPicPr>
          <p:cNvPr id="4" name="Picture 3">
            <a:extLst>
              <a:ext uri="{FF2B5EF4-FFF2-40B4-BE49-F238E27FC236}">
                <a16:creationId xmlns:a16="http://schemas.microsoft.com/office/drawing/2014/main" xmlns="" id="{6F0E621C-E1E9-4B88-9409-0C9412B11C4A}"/>
              </a:ext>
            </a:extLst>
          </p:cNvPr>
          <p:cNvPicPr>
            <a:picLocks noChangeAspect="1"/>
          </p:cNvPicPr>
          <p:nvPr/>
        </p:nvPicPr>
        <p:blipFill>
          <a:blip r:embed="rId2"/>
          <a:stretch>
            <a:fillRect/>
          </a:stretch>
        </p:blipFill>
        <p:spPr>
          <a:xfrm>
            <a:off x="578899" y="2160494"/>
            <a:ext cx="5035113" cy="3352800"/>
          </a:xfrm>
          <a:prstGeom prst="rect">
            <a:avLst/>
          </a:prstGeom>
        </p:spPr>
      </p:pic>
      <p:sp>
        <p:nvSpPr>
          <p:cNvPr id="6" name="TextBox 5">
            <a:extLst>
              <a:ext uri="{FF2B5EF4-FFF2-40B4-BE49-F238E27FC236}">
                <a16:creationId xmlns:a16="http://schemas.microsoft.com/office/drawing/2014/main" xmlns="" id="{713699A3-C291-4502-A09E-11E64D34A884}"/>
              </a:ext>
            </a:extLst>
          </p:cNvPr>
          <p:cNvSpPr txBox="1"/>
          <p:nvPr/>
        </p:nvSpPr>
        <p:spPr>
          <a:xfrm>
            <a:off x="5614012" y="2254157"/>
            <a:ext cx="6287126" cy="3323987"/>
          </a:xfrm>
          <a:prstGeom prst="rect">
            <a:avLst/>
          </a:prstGeom>
          <a:noFill/>
          <a:ln>
            <a:solidFill>
              <a:srgbClr val="0000FF"/>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aaa new-model</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aaa authentication </a:t>
            </a:r>
            <a:r>
              <a:rPr lang="en-US" sz="1500">
                <a:highlight>
                  <a:srgbClr val="00FF00"/>
                </a:highlight>
                <a:latin typeface="Courier New" panose="02070309020205020404" pitchFamily="49" charset="0"/>
                <a:cs typeface="Courier New" panose="02070309020205020404" pitchFamily="49" charset="0"/>
              </a:rPr>
              <a:t>login</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default</a:t>
            </a:r>
            <a:r>
              <a:rPr lang="en-US" sz="1500">
                <a:latin typeface="Courier New" panose="02070309020205020404" pitchFamily="49" charset="0"/>
                <a:cs typeface="Courier New" panose="02070309020205020404" pitchFamily="49" charset="0"/>
              </a:rPr>
              <a:t> group </a:t>
            </a:r>
            <a:r>
              <a:rPr lang="en-US" sz="1500">
                <a:solidFill>
                  <a:srgbClr val="FF0000"/>
                </a:solidFill>
                <a:latin typeface="Courier New" panose="02070309020205020404" pitchFamily="49" charset="0"/>
                <a:cs typeface="Courier New" panose="02070309020205020404" pitchFamily="49" charset="0"/>
              </a:rPr>
              <a:t>radius</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local</a:t>
            </a:r>
            <a:r>
              <a:rPr lang="en-US" sz="1500">
                <a:latin typeface="Courier New" panose="02070309020205020404" pitchFamily="49" charset="0"/>
                <a:cs typeface="Courier New" panose="02070309020205020404" pitchFamily="49" charset="0"/>
              </a:rPr>
              <a:t> </a:t>
            </a:r>
          </a:p>
          <a:p>
            <a:r>
              <a:rPr lang="en-US" sz="1500">
                <a:latin typeface="Courier New" panose="02070309020205020404" pitchFamily="49" charset="0"/>
                <a:cs typeface="Courier New" panose="02070309020205020404" pitchFamily="49" charset="0"/>
              </a:rPr>
              <a:t>aaa authentication </a:t>
            </a:r>
            <a:r>
              <a:rPr lang="en-US" sz="1500">
                <a:highlight>
                  <a:srgbClr val="00FF00"/>
                </a:highlight>
                <a:latin typeface="Courier New" panose="02070309020205020404" pitchFamily="49" charset="0"/>
                <a:cs typeface="Courier New" panose="02070309020205020404" pitchFamily="49" charset="0"/>
              </a:rPr>
              <a:t>enable</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default</a:t>
            </a:r>
            <a:r>
              <a:rPr lang="en-US" sz="1500">
                <a:latin typeface="Courier New" panose="02070309020205020404" pitchFamily="49" charset="0"/>
                <a:cs typeface="Courier New" panose="02070309020205020404" pitchFamily="49" charset="0"/>
              </a:rPr>
              <a:t> group radius local </a:t>
            </a:r>
          </a:p>
          <a:p>
            <a:r>
              <a:rPr lang="en-US" sz="1500">
                <a:latin typeface="Courier New" panose="02070309020205020404" pitchFamily="49" charset="0"/>
                <a:cs typeface="Courier New" panose="02070309020205020404" pitchFamily="49" charset="0"/>
              </a:rPr>
              <a:t>!</a:t>
            </a:r>
          </a:p>
          <a:p>
            <a:r>
              <a:rPr lang="en-US" sz="1500">
                <a:solidFill>
                  <a:srgbClr val="FF0000"/>
                </a:solidFill>
                <a:latin typeface="Courier New" panose="02070309020205020404" pitchFamily="49" charset="0"/>
                <a:cs typeface="Courier New" panose="02070309020205020404" pitchFamily="49" charset="0"/>
              </a:rPr>
              <a:t>radius</a:t>
            </a:r>
            <a:r>
              <a:rPr lang="en-US" sz="1500">
                <a:latin typeface="Courier New" panose="02070309020205020404" pitchFamily="49" charset="0"/>
                <a:cs typeface="Courier New" panose="02070309020205020404" pitchFamily="49" charset="0"/>
              </a:rPr>
              <a:t> server 172.16.10.2</a:t>
            </a:r>
          </a:p>
          <a:p>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key</a:t>
            </a:r>
            <a:r>
              <a:rPr lang="en-US" sz="1500">
                <a:latin typeface="Courier New" panose="02070309020205020404" pitchFamily="49" charset="0"/>
                <a:cs typeface="Courier New" panose="02070309020205020404" pitchFamily="49" charset="0"/>
              </a:rPr>
              <a:t> rad@123</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line vty 0 4</a:t>
            </a:r>
          </a:p>
          <a:p>
            <a:r>
              <a:rPr lang="en-US" sz="1500">
                <a:latin typeface="Courier New" panose="02070309020205020404" pitchFamily="49" charset="0"/>
                <a:cs typeface="Courier New" panose="02070309020205020404" pitchFamily="49" charset="0"/>
              </a:rPr>
              <a:t> access-class 10 in</a:t>
            </a:r>
          </a:p>
          <a:p>
            <a:r>
              <a:rPr lang="en-US" sz="1500">
                <a:latin typeface="Courier New" panose="02070309020205020404" pitchFamily="49" charset="0"/>
                <a:cs typeface="Courier New" panose="02070309020205020404" pitchFamily="49" charset="0"/>
              </a:rPr>
              <a:t> exec-timeout 5 0</a:t>
            </a:r>
          </a:p>
          <a:p>
            <a:r>
              <a:rPr lang="en-US" sz="1500">
                <a:latin typeface="Courier New" panose="02070309020205020404" pitchFamily="49" charset="0"/>
                <a:cs typeface="Courier New" panose="02070309020205020404" pitchFamily="49" charset="0"/>
              </a:rPr>
              <a:t> login authentication </a:t>
            </a:r>
            <a:r>
              <a:rPr lang="en-US" sz="1500">
                <a:solidFill>
                  <a:srgbClr val="FF0000"/>
                </a:solidFill>
                <a:latin typeface="Courier New" panose="02070309020205020404" pitchFamily="49" charset="0"/>
                <a:cs typeface="Courier New" panose="02070309020205020404" pitchFamily="49" charset="0"/>
              </a:rPr>
              <a:t>default</a:t>
            </a:r>
          </a:p>
          <a:p>
            <a:r>
              <a:rPr lang="en-US" sz="150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096161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9">
                                            <p:txEl>
                                              <p:pRg st="1" end="1"/>
                                            </p:txEl>
                                          </p:spTgt>
                                        </p:tgtEl>
                                        <p:attrNameLst>
                                          <p:attrName>style.visibility</p:attrName>
                                        </p:attrNameLst>
                                      </p:cBhvr>
                                      <p:to>
                                        <p:strVal val="visible"/>
                                      </p:to>
                                    </p:set>
                                    <p:animEffect transition="in" filter="fade">
                                      <p:cBhvr>
                                        <p:cTn id="19" dur="1000"/>
                                        <p:tgtEl>
                                          <p:spTgt spid="9">
                                            <p:txEl>
                                              <p:pRg st="1" end="1"/>
                                            </p:txEl>
                                          </p:spTgt>
                                        </p:tgtEl>
                                      </p:cBhvr>
                                    </p:animEffect>
                                    <p:anim calcmode="lin" valueType="num">
                                      <p:cBhvr>
                                        <p:cTn id="20"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animEffect transition="in" filter="fade">
                                      <p:cBhvr>
                                        <p:cTn id="25" dur="1000"/>
                                        <p:tgtEl>
                                          <p:spTgt spid="9">
                                            <p:txEl>
                                              <p:pRg st="2" end="2"/>
                                            </p:txEl>
                                          </p:spTgt>
                                        </p:tgtEl>
                                      </p:cBhvr>
                                    </p:animEffect>
                                    <p:anim calcmode="lin" valueType="num">
                                      <p:cBhvr>
                                        <p:cTn id="26"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80564"/>
            <a:ext cx="10515600" cy="3137647"/>
          </a:xfrm>
        </p:spPr>
        <p:txBody>
          <a:bodyPr>
            <a:normAutofit/>
          </a:bodyPr>
          <a:lstStyle/>
          <a:p>
            <a:pPr algn="ctr"/>
            <a:r>
              <a:rPr lang="en-US"/>
              <a:t>PHẦN 1</a:t>
            </a:r>
            <a:br>
              <a:rPr lang="en-US"/>
            </a:br>
            <a:r>
              <a:rPr lang="en-US"/>
              <a:t>Access Control List (ACL)</a:t>
            </a:r>
            <a:br>
              <a:rPr lang="en-US"/>
            </a:br>
            <a:endParaRPr lang="en-US" dirty="0"/>
          </a:p>
        </p:txBody>
      </p:sp>
    </p:spTree>
    <p:extLst>
      <p:ext uri="{BB962C8B-B14F-4D97-AF65-F5344CB8AC3E}">
        <p14:creationId xmlns:p14="http://schemas.microsoft.com/office/powerpoint/2010/main" val="1241420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vi-VN" sz="2800">
                <a:solidFill>
                  <a:schemeClr val="bg1"/>
                </a:solidFill>
              </a:rPr>
              <a:t>Ư</a:t>
            </a:r>
            <a:r>
              <a:rPr lang="en-US" sz="2800">
                <a:solidFill>
                  <a:schemeClr val="bg1"/>
                </a:solidFill>
              </a:rPr>
              <a:t>u tiên sử dụng SSH thay cho Telnet</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830997"/>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Việc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sử</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dụng</a:t>
            </a:r>
            <a:r>
              <a:rPr lang="en-US" sz="1600" dirty="0">
                <a:latin typeface="Arial" panose="020B0604020202020204" pitchFamily="34" charset="0"/>
                <a:cs typeface="Arial" panose="020B0604020202020204" pitchFamily="34" charset="0"/>
              </a:rPr>
              <a:t> </a:t>
            </a:r>
            <a:r>
              <a:rPr lang="en-US" sz="1600" dirty="0">
                <a:solidFill>
                  <a:srgbClr val="FF0066"/>
                </a:solidFill>
                <a:latin typeface="Arial" panose="020B0604020202020204" pitchFamily="34" charset="0"/>
                <a:cs typeface="Arial" panose="020B0604020202020204" pitchFamily="34" charset="0"/>
              </a:rPr>
              <a:t>Telnet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truy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cập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vào</a:t>
            </a:r>
            <a:r>
              <a:rPr lang="en-US" sz="1600" dirty="0">
                <a:latin typeface="Arial" panose="020B0604020202020204" pitchFamily="34" charset="0"/>
                <a:cs typeface="Arial" panose="020B0604020202020204" pitchFamily="34" charset="0"/>
              </a:rPr>
              <a:t> Router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không</a:t>
            </a:r>
            <a:r>
              <a:rPr lang="en-US" sz="1600" dirty="0">
                <a:latin typeface="Arial" panose="020B0604020202020204" pitchFamily="34" charset="0"/>
                <a:cs typeface="Arial" panose="020B0604020202020204" pitchFamily="34" charset="0"/>
              </a:rPr>
              <a:t> an </a:t>
            </a:r>
            <a:r>
              <a:rPr lang="en-US" sz="1600" dirty="0" err="1">
                <a:latin typeface="Arial" panose="020B0604020202020204" pitchFamily="34" charset="0"/>
                <a:cs typeface="Arial" panose="020B0604020202020204" pitchFamily="34" charset="0"/>
              </a:rPr>
              <a:t>toàn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dữ</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liệu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truyền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thức</a:t>
            </a:r>
            <a:r>
              <a:rPr lang="en-US" sz="1600" dirty="0">
                <a:latin typeface="Arial" panose="020B0604020202020204" pitchFamily="34" charset="0"/>
                <a:cs typeface="Arial" panose="020B0604020202020204" pitchFamily="34" charset="0"/>
              </a:rPr>
              <a:t> Telnet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a:solidFill>
                  <a:srgbClr val="FF0066"/>
                </a:solidFill>
                <a:latin typeface="Arial" panose="020B0604020202020204" pitchFamily="34" charset="0"/>
                <a:cs typeface="Arial" panose="020B0604020202020204" pitchFamily="34" charset="0"/>
              </a:rPr>
              <a:t>Plaintext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dễ</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đánh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cắp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thông</a:t>
            </a:r>
            <a:r>
              <a:rPr lang="en-US" sz="1600" dirty="0">
                <a:latin typeface="Arial" panose="020B0604020202020204" pitchFamily="34" charset="0"/>
                <a:cs typeface="Arial" panose="020B0604020202020204" pitchFamily="34" charset="0"/>
              </a:rPr>
              <a:t> tin.</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thức</a:t>
            </a:r>
            <a:r>
              <a:rPr lang="en-US" sz="1600" dirty="0">
                <a:latin typeface="Arial" panose="020B0604020202020204" pitchFamily="34" charset="0"/>
                <a:cs typeface="Arial" panose="020B0604020202020204" pitchFamily="34" charset="0"/>
              </a:rPr>
              <a:t> </a:t>
            </a:r>
            <a:r>
              <a:rPr lang="en-US" sz="1600" dirty="0">
                <a:solidFill>
                  <a:srgbClr val="FF0066"/>
                </a:solidFill>
                <a:latin typeface="Arial" panose="020B0604020202020204" pitchFamily="34" charset="0"/>
                <a:cs typeface="Arial" panose="020B0604020202020204" pitchFamily="34" charset="0"/>
              </a:rPr>
              <a:t>SSH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khuyến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sử</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dụng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thay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Telnet </a:t>
            </a:r>
            <a:r>
              <a:rPr lang="en-US" sz="1600" dirty="0" err="1">
                <a:latin typeface="Arial" panose="020B0604020202020204" pitchFamily="34" charset="0"/>
                <a:cs typeface="Arial" panose="020B0604020202020204" pitchFamily="34" charset="0"/>
              </a:rPr>
              <a:t>vì</a:t>
            </a:r>
            <a:r>
              <a:rPr lang="en-US" sz="1600" dirty="0">
                <a:latin typeface="Arial" panose="020B0604020202020204" pitchFamily="34" charset="0"/>
                <a:cs typeface="Arial" panose="020B0604020202020204" pitchFamily="34" charset="0"/>
              </a:rPr>
              <a:t> SSH </a:t>
            </a:r>
            <a:r>
              <a:rPr lang="en-US" sz="1600" dirty="0" err="1">
                <a:solidFill>
                  <a:srgbClr val="FF0066"/>
                </a:solidFill>
                <a:latin typeface="Arial" panose="020B0604020202020204" pitchFamily="34" charset="0"/>
                <a:cs typeface="Arial" panose="020B0604020202020204" pitchFamily="34" charset="0"/>
              </a:rPr>
              <a:t>mã</a:t>
            </a:r>
            <a:r>
              <a:rPr lang="en-US" sz="1600" dirty="0">
                <a:solidFill>
                  <a:srgbClr val="FF0066"/>
                </a:solidFill>
                <a:latin typeface="Arial" panose="020B0604020202020204" pitchFamily="34" charset="0"/>
                <a:cs typeface="Arial" panose="020B0604020202020204" pitchFamily="34" charset="0"/>
              </a:rPr>
              <a:t> </a:t>
            </a:r>
            <a:r>
              <a:rPr lang="en-US" sz="1600" dirty="0" err="1">
                <a:solidFill>
                  <a:srgbClr val="FF0066"/>
                </a:solidFill>
                <a:latin typeface="Arial" panose="020B0604020202020204" pitchFamily="34" charset="0"/>
                <a:cs typeface="Arial" panose="020B0604020202020204" pitchFamily="34" charset="0"/>
              </a:rPr>
              <a:t>hóa</a:t>
            </a:r>
            <a:r>
              <a:rPr lang="en-US" sz="1600" dirty="0">
                <a:solidFill>
                  <a:srgbClr val="FF0066"/>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toàn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bộ</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dữ</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liệu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đổi</a:t>
            </a:r>
            <a:r>
              <a:rPr lang="en-US" sz="1600" dirty="0">
                <a:latin typeface="Arial" panose="020B0604020202020204" pitchFamily="34" charset="0"/>
                <a:cs typeface="Arial" panose="020B0604020202020204" pitchFamily="34" charset="0"/>
              </a:rPr>
              <a:t>.</a:t>
            </a:r>
          </a:p>
        </p:txBody>
      </p:sp>
      <p:sp>
        <p:nvSpPr>
          <p:cNvPr id="6" name="TextBox 5">
            <a:extLst>
              <a:ext uri="{FF2B5EF4-FFF2-40B4-BE49-F238E27FC236}">
                <a16:creationId xmlns:a16="http://schemas.microsoft.com/office/drawing/2014/main" xmlns="" id="{713699A3-C291-4502-A09E-11E64D34A884}"/>
              </a:ext>
            </a:extLst>
          </p:cNvPr>
          <p:cNvSpPr txBox="1"/>
          <p:nvPr/>
        </p:nvSpPr>
        <p:spPr>
          <a:xfrm>
            <a:off x="372532" y="2113255"/>
            <a:ext cx="5126645" cy="2631490"/>
          </a:xfrm>
          <a:prstGeom prst="rect">
            <a:avLst/>
          </a:prstGeom>
          <a:noFill/>
          <a:ln>
            <a:solidFill>
              <a:srgbClr val="0000FF"/>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username </a:t>
            </a:r>
            <a:r>
              <a:rPr lang="en-US" sz="1500">
                <a:solidFill>
                  <a:srgbClr val="FF0066"/>
                </a:solidFill>
                <a:latin typeface="Courier New" panose="02070309020205020404" pitchFamily="49" charset="0"/>
                <a:cs typeface="Courier New" panose="02070309020205020404" pitchFamily="49" charset="0"/>
              </a:rPr>
              <a:t>test</a:t>
            </a:r>
            <a:r>
              <a:rPr lang="en-US" sz="1500">
                <a:latin typeface="Courier New" panose="02070309020205020404" pitchFamily="49" charset="0"/>
                <a:cs typeface="Courier New" panose="02070309020205020404" pitchFamily="49" charset="0"/>
              </a:rPr>
              <a:t> secret 5 $1$mERr$MlkKLWyWlnvWe0mjPWiJT/</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ip </a:t>
            </a:r>
            <a:r>
              <a:rPr lang="en-US" sz="1500">
                <a:solidFill>
                  <a:srgbClr val="FF0066"/>
                </a:solidFill>
                <a:latin typeface="Courier New" panose="02070309020205020404" pitchFamily="49" charset="0"/>
                <a:cs typeface="Courier New" panose="02070309020205020404" pitchFamily="49" charset="0"/>
              </a:rPr>
              <a:t>ssh</a:t>
            </a:r>
            <a:r>
              <a:rPr lang="en-US" sz="1500">
                <a:latin typeface="Courier New" panose="02070309020205020404" pitchFamily="49" charset="0"/>
                <a:cs typeface="Courier New" panose="02070309020205020404" pitchFamily="49" charset="0"/>
              </a:rPr>
              <a:t> version 2</a:t>
            </a:r>
          </a:p>
          <a:p>
            <a:r>
              <a:rPr lang="en-US" sz="1500">
                <a:latin typeface="Courier New" panose="02070309020205020404" pitchFamily="49" charset="0"/>
                <a:cs typeface="Courier New" panose="02070309020205020404" pitchFamily="49" charset="0"/>
              </a:rPr>
              <a:t>ip domain-name </a:t>
            </a:r>
            <a:r>
              <a:rPr lang="en-US" sz="1500">
                <a:solidFill>
                  <a:srgbClr val="FF0066"/>
                </a:solidFill>
                <a:latin typeface="Courier New" panose="02070309020205020404" pitchFamily="49" charset="0"/>
                <a:cs typeface="Courier New" panose="02070309020205020404" pitchFamily="49" charset="0"/>
              </a:rPr>
              <a:t>vku.lab</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line vty 0 4</a:t>
            </a:r>
          </a:p>
          <a:p>
            <a:r>
              <a:rPr lang="en-US" sz="1500">
                <a:latin typeface="Courier New" panose="02070309020205020404" pitchFamily="49" charset="0"/>
                <a:cs typeface="Courier New" panose="02070309020205020404" pitchFamily="49" charset="0"/>
              </a:rPr>
              <a:t> login local</a:t>
            </a:r>
          </a:p>
          <a:p>
            <a:r>
              <a:rPr lang="en-US" sz="1500">
                <a:latin typeface="Courier New" panose="02070309020205020404" pitchFamily="49" charset="0"/>
                <a:cs typeface="Courier New" panose="02070309020205020404" pitchFamily="49" charset="0"/>
              </a:rPr>
              <a:t> transport input </a:t>
            </a:r>
            <a:r>
              <a:rPr lang="en-US" sz="1500">
                <a:solidFill>
                  <a:srgbClr val="FF0066"/>
                </a:solidFill>
                <a:latin typeface="Courier New" panose="02070309020205020404" pitchFamily="49" charset="0"/>
                <a:cs typeface="Courier New" panose="02070309020205020404" pitchFamily="49" charset="0"/>
              </a:rPr>
              <a:t>ssh</a:t>
            </a:r>
          </a:p>
          <a:p>
            <a:r>
              <a:rPr lang="en-US" sz="1500">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xmlns="" id="{22F0613D-81B1-4229-999F-98AD7F39A70B}"/>
              </a:ext>
            </a:extLst>
          </p:cNvPr>
          <p:cNvSpPr txBox="1"/>
          <p:nvPr/>
        </p:nvSpPr>
        <p:spPr>
          <a:xfrm>
            <a:off x="5712624" y="2113255"/>
            <a:ext cx="6287126" cy="2631490"/>
          </a:xfrm>
          <a:prstGeom prst="rect">
            <a:avLst/>
          </a:prstGeom>
          <a:noFill/>
          <a:ln>
            <a:solidFill>
              <a:srgbClr val="0000FF"/>
            </a:solidFill>
          </a:ln>
        </p:spPr>
        <p:txBody>
          <a:bodyPr wrap="square" rtlCol="0">
            <a:spAutoFit/>
          </a:bodyPr>
          <a:lstStyle/>
          <a:p>
            <a:r>
              <a:rPr lang="en-US" sz="1500">
                <a:latin typeface="Courier New" panose="02070309020205020404" pitchFamily="49" charset="0"/>
                <a:cs typeface="Courier New" panose="02070309020205020404" pitchFamily="49" charset="0"/>
              </a:rPr>
              <a:t>R0(config)#crypto key generate </a:t>
            </a:r>
            <a:r>
              <a:rPr lang="en-US" sz="1500">
                <a:solidFill>
                  <a:srgbClr val="FF0066"/>
                </a:solidFill>
                <a:latin typeface="Courier New" panose="02070309020205020404" pitchFamily="49" charset="0"/>
                <a:cs typeface="Courier New" panose="02070309020205020404" pitchFamily="49" charset="0"/>
              </a:rPr>
              <a:t>rsa</a:t>
            </a:r>
            <a:r>
              <a:rPr lang="en-US" sz="1500">
                <a:latin typeface="Courier New" panose="02070309020205020404" pitchFamily="49" charset="0"/>
                <a:cs typeface="Courier New" panose="02070309020205020404" pitchFamily="49" charset="0"/>
              </a:rPr>
              <a:t> </a:t>
            </a:r>
          </a:p>
          <a:p>
            <a:r>
              <a:rPr lang="en-US" sz="1500">
                <a:latin typeface="Courier New" panose="02070309020205020404" pitchFamily="49" charset="0"/>
                <a:cs typeface="Courier New" panose="02070309020205020404" pitchFamily="49" charset="0"/>
              </a:rPr>
              <a:t>The name for the keys will be: </a:t>
            </a:r>
            <a:r>
              <a:rPr lang="en-US" sz="1500">
                <a:solidFill>
                  <a:srgbClr val="FF0066"/>
                </a:solidFill>
                <a:latin typeface="Courier New" panose="02070309020205020404" pitchFamily="49" charset="0"/>
                <a:cs typeface="Courier New" panose="02070309020205020404" pitchFamily="49" charset="0"/>
              </a:rPr>
              <a:t>R0.vku.lab</a:t>
            </a:r>
          </a:p>
          <a:p>
            <a:r>
              <a:rPr lang="en-US" sz="1500">
                <a:latin typeface="Courier New" panose="02070309020205020404" pitchFamily="49" charset="0"/>
                <a:cs typeface="Courier New" panose="02070309020205020404" pitchFamily="49" charset="0"/>
              </a:rPr>
              <a:t>Choose the size of the key modulus in the range of 360 to 4096 for your</a:t>
            </a:r>
          </a:p>
          <a:p>
            <a:r>
              <a:rPr lang="en-US" sz="1500">
                <a:latin typeface="Courier New" panose="02070309020205020404" pitchFamily="49" charset="0"/>
                <a:cs typeface="Courier New" panose="02070309020205020404" pitchFamily="49" charset="0"/>
              </a:rPr>
              <a:t>  General Purpose Keys. Choosing a key modulus greater than 512 may take</a:t>
            </a:r>
          </a:p>
          <a:p>
            <a:r>
              <a:rPr lang="en-US" sz="1500">
                <a:latin typeface="Courier New" panose="02070309020205020404" pitchFamily="49" charset="0"/>
                <a:cs typeface="Courier New" panose="02070309020205020404" pitchFamily="49" charset="0"/>
              </a:rPr>
              <a:t>  a few minutes.</a:t>
            </a:r>
          </a:p>
          <a:p>
            <a:endParaRPr lang="en-US" sz="1500">
              <a:latin typeface="Courier New" panose="02070309020205020404" pitchFamily="49" charset="0"/>
              <a:cs typeface="Courier New" panose="02070309020205020404" pitchFamily="49" charset="0"/>
            </a:endParaRPr>
          </a:p>
          <a:p>
            <a:r>
              <a:rPr lang="en-US" sz="1500">
                <a:latin typeface="Courier New" panose="02070309020205020404" pitchFamily="49" charset="0"/>
                <a:cs typeface="Courier New" panose="02070309020205020404" pitchFamily="49" charset="0"/>
              </a:rPr>
              <a:t>How many bits in the modulus [512]: </a:t>
            </a:r>
            <a:r>
              <a:rPr lang="en-US" sz="1500">
                <a:solidFill>
                  <a:srgbClr val="FF0066"/>
                </a:solidFill>
                <a:latin typeface="Courier New" panose="02070309020205020404" pitchFamily="49" charset="0"/>
                <a:cs typeface="Courier New" panose="02070309020205020404" pitchFamily="49" charset="0"/>
              </a:rPr>
              <a:t>1024</a:t>
            </a:r>
          </a:p>
          <a:p>
            <a:r>
              <a:rPr lang="en-US" sz="1500">
                <a:latin typeface="Courier New" panose="02070309020205020404" pitchFamily="49" charset="0"/>
                <a:cs typeface="Courier New" panose="02070309020205020404" pitchFamily="49" charset="0"/>
              </a:rPr>
              <a:t>% Generating </a:t>
            </a:r>
            <a:r>
              <a:rPr lang="en-US" sz="1500">
                <a:solidFill>
                  <a:srgbClr val="FF0066"/>
                </a:solidFill>
                <a:latin typeface="Courier New" panose="02070309020205020404" pitchFamily="49" charset="0"/>
                <a:cs typeface="Courier New" panose="02070309020205020404" pitchFamily="49" charset="0"/>
              </a:rPr>
              <a:t>1024</a:t>
            </a:r>
            <a:r>
              <a:rPr lang="en-US" sz="1500">
                <a:latin typeface="Courier New" panose="02070309020205020404" pitchFamily="49" charset="0"/>
                <a:cs typeface="Courier New" panose="02070309020205020404" pitchFamily="49" charset="0"/>
              </a:rPr>
              <a:t> bit RSA keys, keys will be non-exportable...[OK]</a:t>
            </a:r>
          </a:p>
        </p:txBody>
      </p:sp>
    </p:spTree>
    <p:extLst>
      <p:ext uri="{BB962C8B-B14F-4D97-AF65-F5344CB8AC3E}">
        <p14:creationId xmlns:p14="http://schemas.microsoft.com/office/powerpoint/2010/main" val="2307253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42"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80564"/>
            <a:ext cx="10515600" cy="3137647"/>
          </a:xfrm>
        </p:spPr>
        <p:txBody>
          <a:bodyPr>
            <a:normAutofit/>
          </a:bodyPr>
          <a:lstStyle/>
          <a:p>
            <a:pPr algn="ctr"/>
            <a:r>
              <a:rPr lang="en-US"/>
              <a:t>PHẦN 3</a:t>
            </a:r>
            <a:br>
              <a:rPr lang="en-US"/>
            </a:br>
            <a:r>
              <a:rPr lang="en-US"/>
              <a:t>Bảo Mật Giao Thức &amp; Dịch Vụ Mạng</a:t>
            </a:r>
            <a:endParaRPr lang="en-US" dirty="0"/>
          </a:p>
        </p:txBody>
      </p:sp>
    </p:spTree>
    <p:extLst>
      <p:ext uri="{BB962C8B-B14F-4D97-AF65-F5344CB8AC3E}">
        <p14:creationId xmlns:p14="http://schemas.microsoft.com/office/powerpoint/2010/main" val="4225652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Tắt những giao thức không sử dụng</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1077218"/>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Một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số</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thức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khuyến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không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sử</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dụng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tấn</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công</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Những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thức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này</a:t>
            </a:r>
            <a:r>
              <a:rPr lang="en-US" sz="1600" dirty="0">
                <a:latin typeface="Arial" panose="020B0604020202020204" pitchFamily="34" charset="0"/>
                <a:cs typeface="Arial" panose="020B0604020202020204" pitchFamily="34" charset="0"/>
              </a:rPr>
              <a:t> ở </a:t>
            </a:r>
            <a:r>
              <a:rPr lang="en-US" sz="1600" dirty="0" err="1">
                <a:latin typeface="Arial" panose="020B0604020202020204" pitchFamily="34" charset="0"/>
                <a:cs typeface="Arial" panose="020B0604020202020204" pitchFamily="34" charset="0"/>
              </a:rPr>
              <a:t>mức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diện</a:t>
            </a:r>
            <a:r>
              <a:rPr lang="en-US" sz="1600" dirty="0">
                <a:latin typeface="Arial" panose="020B0604020202020204" pitchFamily="34" charset="0"/>
                <a:cs typeface="Arial" panose="020B0604020202020204" pitchFamily="34" charset="0"/>
              </a:rPr>
              <a:t> Router (</a:t>
            </a:r>
            <a:r>
              <a:rPr lang="en-US" sz="1600" dirty="0">
                <a:solidFill>
                  <a:srgbClr val="FF0000"/>
                </a:solidFill>
                <a:latin typeface="Arial" panose="020B0604020202020204" pitchFamily="34" charset="0"/>
                <a:cs typeface="Arial" panose="020B0604020202020204" pitchFamily="34" charset="0"/>
              </a:rPr>
              <a:t>Interface</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hoặc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mức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toàn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bộ</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Globally</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tìm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hiểu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kỹ</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những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thức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này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trước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tắt</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Ngoài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những</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Interface</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nào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không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dùng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cũng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tắt</a:t>
            </a:r>
            <a:r>
              <a:rPr lang="en-US" sz="1600" dirty="0">
                <a:latin typeface="Arial" panose="020B0604020202020204" pitchFamily="34" charset="0"/>
                <a:cs typeface="Arial" panose="020B0604020202020204" pitchFamily="34" charset="0"/>
              </a:rPr>
              <a:t>.</a:t>
            </a:r>
          </a:p>
        </p:txBody>
      </p:sp>
      <p:pic>
        <p:nvPicPr>
          <p:cNvPr id="3" name="Picture 2">
            <a:extLst>
              <a:ext uri="{FF2B5EF4-FFF2-40B4-BE49-F238E27FC236}">
                <a16:creationId xmlns:a16="http://schemas.microsoft.com/office/drawing/2014/main" xmlns="" id="{142EC8D1-8798-4FC1-9831-C8EF009E4D14}"/>
              </a:ext>
            </a:extLst>
          </p:cNvPr>
          <p:cNvPicPr>
            <a:picLocks noChangeAspect="1"/>
          </p:cNvPicPr>
          <p:nvPr/>
        </p:nvPicPr>
        <p:blipFill>
          <a:blip r:embed="rId2"/>
          <a:stretch>
            <a:fillRect/>
          </a:stretch>
        </p:blipFill>
        <p:spPr>
          <a:xfrm>
            <a:off x="2199859" y="2206562"/>
            <a:ext cx="7934699" cy="2607485"/>
          </a:xfrm>
          <a:prstGeom prst="rect">
            <a:avLst/>
          </a:prstGeom>
        </p:spPr>
      </p:pic>
    </p:spTree>
    <p:extLst>
      <p:ext uri="{BB962C8B-B14F-4D97-AF65-F5344CB8AC3E}">
        <p14:creationId xmlns:p14="http://schemas.microsoft.com/office/powerpoint/2010/main" val="395819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9">
                                            <p:txEl>
                                              <p:pRg st="2" end="2"/>
                                            </p:txEl>
                                          </p:spTgt>
                                        </p:tgtEl>
                                        <p:attrNameLst>
                                          <p:attrName>style.visibility</p:attrName>
                                        </p:attrNameLst>
                                      </p:cBhvr>
                                      <p:to>
                                        <p:strVal val="visible"/>
                                      </p:to>
                                    </p:set>
                                    <p:animEffect transition="in" filter="fade">
                                      <p:cBhvr>
                                        <p:cTn id="27" dur="1000"/>
                                        <p:tgtEl>
                                          <p:spTgt spid="9">
                                            <p:txEl>
                                              <p:pRg st="2" end="2"/>
                                            </p:txEl>
                                          </p:spTgt>
                                        </p:tgtEl>
                                      </p:cBhvr>
                                    </p:animEffect>
                                    <p:anim calcmode="lin" valueType="num">
                                      <p:cBhvr>
                                        <p:cTn id="2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9">
                                            <p:txEl>
                                              <p:pRg st="3" end="3"/>
                                            </p:txEl>
                                          </p:spTgt>
                                        </p:tgtEl>
                                        <p:attrNameLst>
                                          <p:attrName>style.visibility</p:attrName>
                                        </p:attrNameLst>
                                      </p:cBhvr>
                                      <p:to>
                                        <p:strVal val="visible"/>
                                      </p:to>
                                    </p:set>
                                    <p:animEffect transition="in" filter="fade">
                                      <p:cBhvr>
                                        <p:cTn id="34" dur="1000"/>
                                        <p:tgtEl>
                                          <p:spTgt spid="9">
                                            <p:txEl>
                                              <p:pRg st="3" end="3"/>
                                            </p:txEl>
                                          </p:spTgt>
                                        </p:tgtEl>
                                      </p:cBhvr>
                                    </p:animEffect>
                                    <p:anim calcmode="lin" valueType="num">
                                      <p:cBhvr>
                                        <p:cTn id="35"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Bảo vệ giao thức SNMP</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830997"/>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SNMP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thức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phục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vụ</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giám</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sát</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mạng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tải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hoặc</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thay</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đổi</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cấu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hình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qua SNMP.</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bảo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mật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SNMP </a:t>
            </a:r>
            <a:r>
              <a:rPr lang="en-US" sz="1600" dirty="0" err="1">
                <a:latin typeface="Arial" panose="020B0604020202020204" pitchFamily="34" charset="0"/>
                <a:cs typeface="Arial" panose="020B0604020202020204" pitchFamily="34" charset="0"/>
              </a:rPr>
              <a:t>thông</a:t>
            </a:r>
            <a:r>
              <a:rPr lang="en-US" sz="1600" dirty="0">
                <a:latin typeface="Arial" panose="020B0604020202020204" pitchFamily="34" charset="0"/>
                <a:cs typeface="Arial" panose="020B0604020202020204" pitchFamily="34" charset="0"/>
              </a:rPr>
              <a:t> qua </a:t>
            </a:r>
            <a:r>
              <a:rPr lang="en-US" sz="1600" dirty="0" err="1">
                <a:solidFill>
                  <a:srgbClr val="FF0000"/>
                </a:solidFill>
                <a:latin typeface="Arial" panose="020B0604020202020204" pitchFamily="34" charset="0"/>
                <a:cs typeface="Arial" panose="020B0604020202020204" pitchFamily="34" charset="0"/>
              </a:rPr>
              <a:t>mật</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khẩu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định</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máy</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chủ</a:t>
            </a:r>
            <a:r>
              <a:rPr lang="en-US" sz="1600" dirty="0">
                <a:solidFill>
                  <a:srgbClr val="FF0000"/>
                </a:solidFill>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SNMP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phép</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sử</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dụng</a:t>
            </a:r>
            <a:r>
              <a:rPr lang="en-US" sz="1600" dirty="0">
                <a:latin typeface="Arial" panose="020B0604020202020204" pitchFamily="34" charset="0"/>
                <a:cs typeface="Arial" panose="020B0604020202020204" pitchFamily="34" charset="0"/>
              </a:rPr>
              <a:t> Community </a:t>
            </a:r>
            <a:r>
              <a:rPr lang="en-US" sz="1600" dirty="0">
                <a:solidFill>
                  <a:srgbClr val="FF0066"/>
                </a:solidFill>
                <a:latin typeface="Arial" panose="020B0604020202020204" pitchFamily="34" charset="0"/>
                <a:cs typeface="Arial" panose="020B0604020202020204" pitchFamily="34" charset="0"/>
              </a:rPr>
              <a:t>Read-only</a:t>
            </a:r>
            <a:r>
              <a:rPr lang="en-US" sz="1600" dirty="0">
                <a:latin typeface="Arial" panose="020B0604020202020204" pitchFamily="34" charset="0"/>
                <a:cs typeface="Arial" panose="020B0604020202020204" pitchFamily="34" charset="0"/>
              </a:rPr>
              <a:t>.</a:t>
            </a:r>
          </a:p>
        </p:txBody>
      </p:sp>
      <p:pic>
        <p:nvPicPr>
          <p:cNvPr id="4" name="Picture 3">
            <a:extLst>
              <a:ext uri="{FF2B5EF4-FFF2-40B4-BE49-F238E27FC236}">
                <a16:creationId xmlns:a16="http://schemas.microsoft.com/office/drawing/2014/main" xmlns="" id="{E5599910-5404-4534-9AA0-2BDBF678F91D}"/>
              </a:ext>
            </a:extLst>
          </p:cNvPr>
          <p:cNvPicPr>
            <a:picLocks noChangeAspect="1"/>
          </p:cNvPicPr>
          <p:nvPr/>
        </p:nvPicPr>
        <p:blipFill>
          <a:blip r:embed="rId2"/>
          <a:stretch>
            <a:fillRect/>
          </a:stretch>
        </p:blipFill>
        <p:spPr>
          <a:xfrm>
            <a:off x="467331" y="1990165"/>
            <a:ext cx="4265630" cy="3231215"/>
          </a:xfrm>
          <a:prstGeom prst="rect">
            <a:avLst/>
          </a:prstGeom>
        </p:spPr>
      </p:pic>
      <p:sp>
        <p:nvSpPr>
          <p:cNvPr id="13" name="TextBox 12">
            <a:extLst>
              <a:ext uri="{FF2B5EF4-FFF2-40B4-BE49-F238E27FC236}">
                <a16:creationId xmlns:a16="http://schemas.microsoft.com/office/drawing/2014/main" xmlns="" id="{7C4D3590-DBCC-4075-A1AF-3353066F4CBC}"/>
              </a:ext>
            </a:extLst>
          </p:cNvPr>
          <p:cNvSpPr txBox="1"/>
          <p:nvPr/>
        </p:nvSpPr>
        <p:spPr>
          <a:xfrm>
            <a:off x="5354035" y="2560515"/>
            <a:ext cx="6287126" cy="1246495"/>
          </a:xfrm>
          <a:prstGeom prst="rect">
            <a:avLst/>
          </a:prstGeom>
          <a:noFill/>
          <a:ln>
            <a:solidFill>
              <a:srgbClr val="0000FF"/>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access-list </a:t>
            </a:r>
            <a:r>
              <a:rPr lang="en-US" sz="1500">
                <a:highlight>
                  <a:srgbClr val="00FF00"/>
                </a:highlight>
                <a:latin typeface="Courier New" panose="02070309020205020404" pitchFamily="49" charset="0"/>
                <a:cs typeface="Courier New" panose="02070309020205020404" pitchFamily="49" charset="0"/>
              </a:rPr>
              <a:t>99</a:t>
            </a:r>
            <a:r>
              <a:rPr lang="en-US" sz="1500">
                <a:latin typeface="Courier New" panose="02070309020205020404" pitchFamily="49" charset="0"/>
                <a:cs typeface="Courier New" panose="02070309020205020404" pitchFamily="49" charset="0"/>
              </a:rPr>
              <a:t> permit 192.168.1.250</a:t>
            </a:r>
          </a:p>
          <a:p>
            <a:r>
              <a:rPr lang="en-US" sz="1500">
                <a:latin typeface="Courier New" panose="02070309020205020404" pitchFamily="49" charset="0"/>
                <a:cs typeface="Courier New" panose="02070309020205020404" pitchFamily="49" charset="0"/>
              </a:rPr>
              <a:t>access-list </a:t>
            </a:r>
            <a:r>
              <a:rPr lang="en-US" sz="1500">
                <a:highlight>
                  <a:srgbClr val="00FF00"/>
                </a:highlight>
                <a:latin typeface="Courier New" panose="02070309020205020404" pitchFamily="49" charset="0"/>
                <a:cs typeface="Courier New" panose="02070309020205020404" pitchFamily="49" charset="0"/>
              </a:rPr>
              <a:t>99</a:t>
            </a:r>
            <a:r>
              <a:rPr lang="en-US" sz="1500">
                <a:latin typeface="Courier New" panose="02070309020205020404" pitchFamily="49" charset="0"/>
                <a:cs typeface="Courier New" panose="02070309020205020404" pitchFamily="49" charset="0"/>
              </a:rPr>
              <a:t> permit 192.168.1.240</a:t>
            </a:r>
          </a:p>
          <a:p>
            <a:r>
              <a:rPr lang="en-US" sz="1500">
                <a:latin typeface="Courier New" panose="02070309020205020404" pitchFamily="49" charset="0"/>
                <a:cs typeface="Courier New" panose="02070309020205020404" pitchFamily="49" charset="0"/>
              </a:rPr>
              <a:t>snmp-server </a:t>
            </a:r>
            <a:r>
              <a:rPr lang="en-US" sz="1500">
                <a:solidFill>
                  <a:srgbClr val="FF0000"/>
                </a:solidFill>
                <a:latin typeface="Courier New" panose="02070309020205020404" pitchFamily="49" charset="0"/>
                <a:cs typeface="Courier New" panose="02070309020205020404" pitchFamily="49" charset="0"/>
              </a:rPr>
              <a:t>community</a:t>
            </a:r>
            <a:r>
              <a:rPr lang="en-US" sz="1500">
                <a:latin typeface="Courier New" panose="02070309020205020404" pitchFamily="49" charset="0"/>
                <a:cs typeface="Courier New" panose="02070309020205020404" pitchFamily="49" charset="0"/>
              </a:rPr>
              <a:t> N3TW0RK-manag3m3nt ro </a:t>
            </a:r>
            <a:r>
              <a:rPr lang="en-US" sz="1500">
                <a:highlight>
                  <a:srgbClr val="00FF00"/>
                </a:highlight>
                <a:latin typeface="Courier New" panose="02070309020205020404" pitchFamily="49" charset="0"/>
                <a:cs typeface="Courier New" panose="02070309020205020404" pitchFamily="49" charset="0"/>
              </a:rPr>
              <a:t>99</a:t>
            </a:r>
          </a:p>
          <a:p>
            <a:r>
              <a:rPr lang="en-US" sz="150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183478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42" presetClass="entr" presetSubtype="0"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1000"/>
                                        <p:tgtEl>
                                          <p:spTgt spid="13"/>
                                        </p:tgtEl>
                                      </p:cBhvr>
                                    </p:animEffect>
                                    <p:anim calcmode="lin" valueType="num">
                                      <p:cBhvr>
                                        <p:cTn id="27" dur="1000" fill="hold"/>
                                        <p:tgtEl>
                                          <p:spTgt spid="13"/>
                                        </p:tgtEl>
                                        <p:attrNameLst>
                                          <p:attrName>ppt_x</p:attrName>
                                        </p:attrNameLst>
                                      </p:cBhvr>
                                      <p:tavLst>
                                        <p:tav tm="0">
                                          <p:val>
                                            <p:strVal val="#ppt_x"/>
                                          </p:val>
                                        </p:tav>
                                        <p:tav tm="100000">
                                          <p:val>
                                            <p:strVal val="#ppt_x"/>
                                          </p:val>
                                        </p:tav>
                                      </p:tavLst>
                                    </p:anim>
                                    <p:anim calcmode="lin" valueType="num">
                                      <p:cBhvr>
                                        <p:cTn id="28"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9">
                                            <p:txEl>
                                              <p:pRg st="2" end="2"/>
                                            </p:txEl>
                                          </p:spTgt>
                                        </p:tgtEl>
                                        <p:attrNameLst>
                                          <p:attrName>style.visibility</p:attrName>
                                        </p:attrNameLst>
                                      </p:cBhvr>
                                      <p:to>
                                        <p:strVal val="visible"/>
                                      </p:to>
                                    </p:set>
                                    <p:animEffect transition="in" filter="fade">
                                      <p:cBhvr>
                                        <p:cTn id="33" dur="1000"/>
                                        <p:tgtEl>
                                          <p:spTgt spid="9">
                                            <p:txEl>
                                              <p:pRg st="2" end="2"/>
                                            </p:txEl>
                                          </p:spTgt>
                                        </p:tgtEl>
                                      </p:cBhvr>
                                    </p:animEffect>
                                    <p:anim calcmode="lin" valueType="num">
                                      <p:cBhvr>
                                        <p:cTn id="3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3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Bảo vệ tấn công PING (ICMP) Flood/DDoS</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1323439"/>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ICMP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thức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hỗ</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trợ</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kiểm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nối</a:t>
            </a:r>
            <a:r>
              <a:rPr lang="en-US" sz="1600" dirty="0">
                <a:latin typeface="Arial" panose="020B0604020202020204" pitchFamily="34" charset="0"/>
                <a:cs typeface="Arial" panose="020B0604020202020204" pitchFamily="34" charset="0"/>
              </a:rPr>
              <a:t> IP. </a:t>
            </a:r>
            <a:r>
              <a:rPr lang="en-US" sz="1600" dirty="0" err="1">
                <a:latin typeface="Arial" panose="020B0604020202020204" pitchFamily="34" charset="0"/>
                <a:cs typeface="Arial" panose="020B0604020202020204" pitchFamily="34" charset="0"/>
              </a:rPr>
              <a:t>Khi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dùng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lệnh</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PING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thì</a:t>
            </a:r>
            <a:r>
              <a:rPr lang="en-US" sz="1600" dirty="0">
                <a:latin typeface="Arial" panose="020B0604020202020204" pitchFamily="34" charset="0"/>
                <a:cs typeface="Arial" panose="020B0604020202020204" pitchFamily="34" charset="0"/>
              </a:rPr>
              <a:t> 2 </a:t>
            </a:r>
            <a:r>
              <a:rPr lang="en-US" sz="1600" dirty="0" err="1">
                <a:latin typeface="Arial" panose="020B0604020202020204" pitchFamily="34" charset="0"/>
                <a:cs typeface="Arial" panose="020B0604020202020204" pitchFamily="34" charset="0"/>
              </a:rPr>
              <a:t>bản</a:t>
            </a:r>
            <a:r>
              <a:rPr lang="en-US" sz="1600" dirty="0">
                <a:latin typeface="Arial" panose="020B0604020202020204" pitchFamily="34" charset="0"/>
                <a:cs typeface="Arial" panose="020B0604020202020204" pitchFamily="34" charset="0"/>
              </a:rPr>
              <a:t> tin </a:t>
            </a:r>
            <a:r>
              <a:rPr lang="en-US" sz="1600" dirty="0">
                <a:solidFill>
                  <a:srgbClr val="FF0000"/>
                </a:solidFill>
                <a:latin typeface="Arial" panose="020B0604020202020204" pitchFamily="34" charset="0"/>
                <a:cs typeface="Arial" panose="020B0604020202020204" pitchFamily="34" charset="0"/>
              </a:rPr>
              <a:t>Echo Request </a:t>
            </a:r>
            <a:r>
              <a:rPr lang="en-US" sz="1600" dirty="0">
                <a:latin typeface="Arial" panose="020B0604020202020204" pitchFamily="34" charset="0"/>
                <a:cs typeface="Arial" panose="020B0604020202020204" pitchFamily="34" charset="0"/>
              </a:rPr>
              <a:t>&amp; </a:t>
            </a:r>
            <a:r>
              <a:rPr lang="en-US" sz="1600" dirty="0">
                <a:solidFill>
                  <a:srgbClr val="FF0000"/>
                </a:solidFill>
                <a:latin typeface="Arial" panose="020B0604020202020204" pitchFamily="34" charset="0"/>
                <a:cs typeface="Arial" panose="020B0604020202020204" pitchFamily="34" charset="0"/>
              </a:rPr>
              <a:t>Reply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đổi</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Kẻ</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tấn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công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giả</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mạo</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địa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nguồn</a:t>
            </a:r>
            <a:r>
              <a:rPr lang="en-US" sz="1600" dirty="0">
                <a:latin typeface="Arial" panose="020B0604020202020204" pitchFamily="34" charset="0"/>
                <a:cs typeface="Arial" panose="020B0604020202020204" pitchFamily="34" charset="0"/>
              </a:rPr>
              <a:t> &amp; </a:t>
            </a:r>
            <a:r>
              <a:rPr lang="en-US" sz="1600" dirty="0" err="1">
                <a:latin typeface="Arial" panose="020B0604020202020204" pitchFamily="34" charset="0"/>
                <a:cs typeface="Arial" panose="020B0604020202020204" pitchFamily="34" charset="0"/>
              </a:rPr>
              <a:t>liên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tục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gửi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bản</a:t>
            </a:r>
            <a:r>
              <a:rPr lang="en-US" sz="1600" dirty="0">
                <a:latin typeface="Arial" panose="020B0604020202020204" pitchFamily="34" charset="0"/>
                <a:cs typeface="Arial" panose="020B0604020202020204" pitchFamily="34" charset="0"/>
              </a:rPr>
              <a:t> tin Echo Request </a:t>
            </a:r>
            <a:r>
              <a:rPr lang="en-US" sz="1600" dirty="0" err="1">
                <a:latin typeface="Arial" panose="020B0604020202020204" pitchFamily="34" charset="0"/>
                <a:cs typeface="Arial" panose="020B0604020202020204" pitchFamily="34" charset="0"/>
              </a:rPr>
              <a:t>để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làm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treo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giống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như</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tấn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công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DDoS</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thế</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Router </a:t>
            </a:r>
            <a:r>
              <a:rPr lang="en-US" sz="1600" dirty="0" err="1">
                <a:latin typeface="Arial" panose="020B0604020202020204" pitchFamily="34" charset="0"/>
                <a:cs typeface="Arial" panose="020B0604020202020204" pitchFamily="34" charset="0"/>
              </a:rPr>
              <a:t>biên</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Border</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tắt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những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bản</a:t>
            </a:r>
            <a:r>
              <a:rPr lang="en-US" sz="1600" dirty="0">
                <a:latin typeface="Arial" panose="020B0604020202020204" pitchFamily="34" charset="0"/>
                <a:cs typeface="Arial" panose="020B0604020202020204" pitchFamily="34" charset="0"/>
              </a:rPr>
              <a:t> tin Echo </a:t>
            </a:r>
            <a:r>
              <a:rPr lang="en-US" sz="1600" dirty="0" err="1">
                <a:latin typeface="Arial" panose="020B0604020202020204" pitchFamily="34" charset="0"/>
                <a:cs typeface="Arial" panose="020B0604020202020204" pitchFamily="34" charset="0"/>
              </a:rPr>
              <a:t>này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phép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bản</a:t>
            </a:r>
            <a:r>
              <a:rPr lang="en-US" sz="1600" dirty="0">
                <a:latin typeface="Arial" panose="020B0604020202020204" pitchFamily="34" charset="0"/>
                <a:cs typeface="Arial" panose="020B0604020202020204" pitchFamily="34" charset="0"/>
              </a:rPr>
              <a:t> tin ICMP </a:t>
            </a:r>
            <a:r>
              <a:rPr lang="en-US" sz="1600" dirty="0" err="1">
                <a:latin typeface="Arial" panose="020B0604020202020204" pitchFamily="34" charset="0"/>
                <a:cs typeface="Arial" panose="020B0604020202020204" pitchFamily="34" charset="0"/>
              </a:rPr>
              <a:t>khác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hoặc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tắt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toàn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bộ</a:t>
            </a:r>
            <a:r>
              <a:rPr lang="en-US" sz="1600" dirty="0">
                <a:latin typeface="Arial" panose="020B0604020202020204" pitchFamily="34" charset="0"/>
                <a:cs typeface="Arial" panose="020B0604020202020204" pitchFamily="34" charset="0"/>
              </a:rPr>
              <a:t> ICMP </a:t>
            </a:r>
            <a:r>
              <a:rPr lang="en-US" sz="1600" dirty="0" err="1">
                <a:latin typeface="Arial" panose="020B0604020202020204" pitchFamily="34" charset="0"/>
                <a:cs typeface="Arial" panose="020B0604020202020204" pitchFamily="34" charset="0"/>
              </a:rPr>
              <a:t>trên</a:t>
            </a:r>
            <a:r>
              <a:rPr lang="en-US" sz="1600" dirty="0">
                <a:latin typeface="Arial" panose="020B0604020202020204" pitchFamily="34" charset="0"/>
                <a:cs typeface="Arial" panose="020B0604020202020204" pitchFamily="34" charset="0"/>
              </a:rPr>
              <a:t> Interface </a:t>
            </a:r>
            <a:r>
              <a:rPr lang="en-US" sz="1600" dirty="0" err="1">
                <a:latin typeface="Arial" panose="020B0604020202020204" pitchFamily="34" charset="0"/>
                <a:cs typeface="Arial" panose="020B0604020202020204" pitchFamily="34" charset="0"/>
              </a:rPr>
              <a:t>nối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ngoài</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bảo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vệ</a:t>
            </a:r>
            <a:r>
              <a:rPr lang="en-US" sz="1600" dirty="0">
                <a:latin typeface="Arial" panose="020B0604020202020204" pitchFamily="34" charset="0"/>
                <a:cs typeface="Arial" panose="020B0604020202020204" pitchFamily="34" charset="0"/>
              </a:rPr>
              <a:t> Router </a:t>
            </a:r>
            <a:r>
              <a:rPr lang="en-US" sz="1600" dirty="0" err="1">
                <a:latin typeface="Arial" panose="020B0604020202020204" pitchFamily="34" charset="0"/>
                <a:cs typeface="Arial" panose="020B0604020202020204" pitchFamily="34" charset="0"/>
              </a:rPr>
              <a:t>thì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chặn</a:t>
            </a:r>
            <a:r>
              <a:rPr lang="en-US" sz="1600" dirty="0">
                <a:latin typeface="Arial" panose="020B0604020202020204" pitchFamily="34" charset="0"/>
                <a:cs typeface="Arial" panose="020B0604020202020204" pitchFamily="34" charset="0"/>
              </a:rPr>
              <a:t> ICMP </a:t>
            </a:r>
            <a:r>
              <a:rPr lang="en-US" sz="1600" dirty="0" err="1">
                <a:latin typeface="Arial" panose="020B0604020202020204" pitchFamily="34" charset="0"/>
                <a:cs typeface="Arial" panose="020B0604020202020204" pitchFamily="34" charset="0"/>
              </a:rPr>
              <a:t>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đến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những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địa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thuộc</a:t>
            </a:r>
            <a:r>
              <a:rPr lang="en-US" sz="1600" dirty="0">
                <a:latin typeface="Arial" panose="020B0604020202020204" pitchFamily="34" charset="0"/>
                <a:cs typeface="Arial" panose="020B0604020202020204" pitchFamily="34" charset="0"/>
              </a:rPr>
              <a:t> Router.</a:t>
            </a:r>
          </a:p>
        </p:txBody>
      </p:sp>
      <p:sp>
        <p:nvSpPr>
          <p:cNvPr id="13" name="TextBox 12">
            <a:extLst>
              <a:ext uri="{FF2B5EF4-FFF2-40B4-BE49-F238E27FC236}">
                <a16:creationId xmlns:a16="http://schemas.microsoft.com/office/drawing/2014/main" xmlns="" id="{7C4D3590-DBCC-4075-A1AF-3353066F4CBC}"/>
              </a:ext>
            </a:extLst>
          </p:cNvPr>
          <p:cNvSpPr txBox="1"/>
          <p:nvPr/>
        </p:nvSpPr>
        <p:spPr>
          <a:xfrm>
            <a:off x="5769586" y="3071941"/>
            <a:ext cx="5771165" cy="1938992"/>
          </a:xfrm>
          <a:prstGeom prst="rect">
            <a:avLst/>
          </a:prstGeom>
          <a:noFill/>
          <a:ln>
            <a:solidFill>
              <a:srgbClr val="0000FF"/>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access-list </a:t>
            </a:r>
            <a:r>
              <a:rPr lang="en-US" sz="1500">
                <a:highlight>
                  <a:srgbClr val="00FF00"/>
                </a:highlight>
                <a:latin typeface="Courier New" panose="02070309020205020404" pitchFamily="49" charset="0"/>
                <a:cs typeface="Courier New" panose="02070309020205020404" pitchFamily="49" charset="0"/>
              </a:rPr>
              <a:t>100</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permit</a:t>
            </a:r>
            <a:r>
              <a:rPr lang="en-US" sz="1500">
                <a:latin typeface="Courier New" panose="02070309020205020404" pitchFamily="49" charset="0"/>
                <a:cs typeface="Courier New" panose="02070309020205020404" pitchFamily="49" charset="0"/>
              </a:rPr>
              <a:t> icmp host 172.16.10.2 any</a:t>
            </a:r>
          </a:p>
          <a:p>
            <a:r>
              <a:rPr lang="en-US" sz="1500">
                <a:latin typeface="Courier New" panose="02070309020205020404" pitchFamily="49" charset="0"/>
                <a:cs typeface="Courier New" panose="02070309020205020404" pitchFamily="49" charset="0"/>
              </a:rPr>
              <a:t>access-list </a:t>
            </a:r>
            <a:r>
              <a:rPr lang="en-US" sz="1500">
                <a:highlight>
                  <a:srgbClr val="00FF00"/>
                </a:highlight>
                <a:latin typeface="Courier New" panose="02070309020205020404" pitchFamily="49" charset="0"/>
                <a:cs typeface="Courier New" panose="02070309020205020404" pitchFamily="49" charset="0"/>
              </a:rPr>
              <a:t>100</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deny</a:t>
            </a:r>
            <a:r>
              <a:rPr lang="en-US" sz="1500">
                <a:latin typeface="Courier New" panose="02070309020205020404" pitchFamily="49" charset="0"/>
                <a:cs typeface="Courier New" panose="02070309020205020404" pitchFamily="49" charset="0"/>
              </a:rPr>
              <a:t> icmp any any</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interface GigabitEthernet0/1</a:t>
            </a:r>
          </a:p>
          <a:p>
            <a:r>
              <a:rPr lang="en-US" sz="1500">
                <a:latin typeface="Courier New" panose="02070309020205020404" pitchFamily="49" charset="0"/>
                <a:cs typeface="Courier New" panose="02070309020205020404" pitchFamily="49" charset="0"/>
              </a:rPr>
              <a:t> ip address 172.16.10.1 255.255.255.0</a:t>
            </a:r>
          </a:p>
          <a:p>
            <a:r>
              <a:rPr lang="en-US" sz="1500">
                <a:latin typeface="Courier New" panose="02070309020205020404" pitchFamily="49" charset="0"/>
                <a:cs typeface="Courier New" panose="02070309020205020404" pitchFamily="49" charset="0"/>
              </a:rPr>
              <a:t> ip access-group </a:t>
            </a:r>
            <a:r>
              <a:rPr lang="en-US" sz="1500">
                <a:highlight>
                  <a:srgbClr val="00FF00"/>
                </a:highlight>
                <a:latin typeface="Courier New" panose="02070309020205020404" pitchFamily="49" charset="0"/>
                <a:cs typeface="Courier New" panose="02070309020205020404" pitchFamily="49" charset="0"/>
              </a:rPr>
              <a:t>100</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in</a:t>
            </a:r>
          </a:p>
          <a:p>
            <a:r>
              <a:rPr lang="en-US" sz="1500">
                <a:latin typeface="Courier New" panose="02070309020205020404" pitchFamily="49" charset="0"/>
                <a:cs typeface="Courier New" panose="02070309020205020404" pitchFamily="49" charset="0"/>
              </a:rPr>
              <a:t>!</a:t>
            </a:r>
          </a:p>
        </p:txBody>
      </p:sp>
      <p:pic>
        <p:nvPicPr>
          <p:cNvPr id="1026" name="Picture 2" descr="Ping flood attack work">
            <a:extLst>
              <a:ext uri="{FF2B5EF4-FFF2-40B4-BE49-F238E27FC236}">
                <a16:creationId xmlns:a16="http://schemas.microsoft.com/office/drawing/2014/main" xmlns="" id="{861CE964-20EE-4086-B7B3-3D01A9DE60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249" y="2508966"/>
            <a:ext cx="4940414" cy="2958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3195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fade">
                                      <p:cBhvr>
                                        <p:cTn id="13" dur="1000"/>
                                        <p:tgtEl>
                                          <p:spTgt spid="1026"/>
                                        </p:tgtEl>
                                      </p:cBhvr>
                                    </p:animEffect>
                                    <p:anim calcmode="lin" valueType="num">
                                      <p:cBhvr>
                                        <p:cTn id="14" dur="1000" fill="hold"/>
                                        <p:tgtEl>
                                          <p:spTgt spid="1026"/>
                                        </p:tgtEl>
                                        <p:attrNameLst>
                                          <p:attrName>ppt_x</p:attrName>
                                        </p:attrNameLst>
                                      </p:cBhvr>
                                      <p:tavLst>
                                        <p:tav tm="0">
                                          <p:val>
                                            <p:strVal val="#ppt_x"/>
                                          </p:val>
                                        </p:tav>
                                        <p:tav tm="100000">
                                          <p:val>
                                            <p:strVal val="#ppt_x"/>
                                          </p:val>
                                        </p:tav>
                                      </p:tavLst>
                                    </p:anim>
                                    <p:anim calcmode="lin" valueType="num">
                                      <p:cBhvr>
                                        <p:cTn id="15"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42" presetClass="entr" presetSubtype="0"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1000"/>
                                        <p:tgtEl>
                                          <p:spTgt spid="13"/>
                                        </p:tgtEl>
                                      </p:cBhvr>
                                    </p:animEffect>
                                    <p:anim calcmode="lin" valueType="num">
                                      <p:cBhvr>
                                        <p:cTn id="27" dur="1000" fill="hold"/>
                                        <p:tgtEl>
                                          <p:spTgt spid="13"/>
                                        </p:tgtEl>
                                        <p:attrNameLst>
                                          <p:attrName>ppt_x</p:attrName>
                                        </p:attrNameLst>
                                      </p:cBhvr>
                                      <p:tavLst>
                                        <p:tav tm="0">
                                          <p:val>
                                            <p:strVal val="#ppt_x"/>
                                          </p:val>
                                        </p:tav>
                                        <p:tav tm="100000">
                                          <p:val>
                                            <p:strVal val="#ppt_x"/>
                                          </p:val>
                                        </p:tav>
                                      </p:tavLst>
                                    </p:anim>
                                    <p:anim calcmode="lin" valueType="num">
                                      <p:cBhvr>
                                        <p:cTn id="28"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9">
                                            <p:txEl>
                                              <p:pRg st="2" end="2"/>
                                            </p:txEl>
                                          </p:spTgt>
                                        </p:tgtEl>
                                        <p:attrNameLst>
                                          <p:attrName>style.visibility</p:attrName>
                                        </p:attrNameLst>
                                      </p:cBhvr>
                                      <p:to>
                                        <p:strVal val="visible"/>
                                      </p:to>
                                    </p:set>
                                    <p:animEffect transition="in" filter="fade">
                                      <p:cBhvr>
                                        <p:cTn id="33" dur="1000"/>
                                        <p:tgtEl>
                                          <p:spTgt spid="9">
                                            <p:txEl>
                                              <p:pRg st="2" end="2"/>
                                            </p:txEl>
                                          </p:spTgt>
                                        </p:tgtEl>
                                      </p:cBhvr>
                                    </p:animEffect>
                                    <p:anim calcmode="lin" valueType="num">
                                      <p:cBhvr>
                                        <p:cTn id="3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3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Bảo vệ IP Spoofing bằng uRPF</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1815882"/>
          </a:xfrm>
          <a:prstGeom prst="rect">
            <a:avLst/>
          </a:prstGeom>
          <a:noFill/>
        </p:spPr>
        <p:txBody>
          <a:bodyPr wrap="square" rtlCol="0">
            <a:spAutoFit/>
          </a:bodyPr>
          <a:lstStyle/>
          <a:p>
            <a:pPr algn="just">
              <a:buFontTx/>
              <a:buChar char="-"/>
            </a:pPr>
            <a:r>
              <a:rPr lang="en-US" sz="1600">
                <a:latin typeface="Arial" panose="020B0604020202020204" pitchFamily="34" charset="0"/>
                <a:cs typeface="Arial" panose="020B0604020202020204" pitchFamily="34" charset="0"/>
              </a:rPr>
              <a:t> Một máy tính có thể </a:t>
            </a:r>
            <a:r>
              <a:rPr lang="en-US" sz="1600">
                <a:solidFill>
                  <a:srgbClr val="FF0000"/>
                </a:solidFill>
                <a:latin typeface="Arial" panose="020B0604020202020204" pitchFamily="34" charset="0"/>
                <a:cs typeface="Arial" panose="020B0604020202020204" pitchFamily="34" charset="0"/>
              </a:rPr>
              <a:t>giả mạo </a:t>
            </a:r>
            <a:r>
              <a:rPr lang="en-US" sz="1600">
                <a:latin typeface="Arial" panose="020B0604020202020204" pitchFamily="34" charset="0"/>
                <a:cs typeface="Arial" panose="020B0604020202020204" pitchFamily="34" charset="0"/>
              </a:rPr>
              <a:t>địa chỉ IP nguồn để tấn công DoS, tính năng </a:t>
            </a:r>
            <a:r>
              <a:rPr lang="en-US" sz="1600">
                <a:solidFill>
                  <a:srgbClr val="FF0000"/>
                </a:solidFill>
                <a:latin typeface="Arial" panose="020B0604020202020204" pitchFamily="34" charset="0"/>
                <a:cs typeface="Arial" panose="020B0604020202020204" pitchFamily="34" charset="0"/>
              </a:rPr>
              <a:t>uRPF</a:t>
            </a:r>
            <a:r>
              <a:rPr lang="en-US" sz="1600">
                <a:latin typeface="Arial" panose="020B0604020202020204" pitchFamily="34" charset="0"/>
                <a:cs typeface="Arial" panose="020B0604020202020204" pitchFamily="34" charset="0"/>
              </a:rPr>
              <a:t> giúp kiểm tra địa chỉ nguồn có tồn tại trong bảng </a:t>
            </a:r>
            <a:r>
              <a:rPr lang="en-US" sz="1600">
                <a:solidFill>
                  <a:srgbClr val="FF0000"/>
                </a:solidFill>
                <a:latin typeface="Arial" panose="020B0604020202020204" pitchFamily="34" charset="0"/>
                <a:cs typeface="Arial" panose="020B0604020202020204" pitchFamily="34" charset="0"/>
              </a:rPr>
              <a:t>Routing table </a:t>
            </a:r>
            <a:r>
              <a:rPr lang="en-US" sz="1600">
                <a:latin typeface="Arial" panose="020B0604020202020204" pitchFamily="34" charset="0"/>
                <a:cs typeface="Arial" panose="020B0604020202020204" pitchFamily="34" charset="0"/>
              </a:rPr>
              <a:t>hay không để loại bỏ gói tin.</a:t>
            </a:r>
          </a:p>
          <a:p>
            <a:pPr algn="just">
              <a:buFontTx/>
              <a:buChar char="-"/>
            </a:pPr>
            <a:r>
              <a:rPr lang="en-US" sz="1600">
                <a:latin typeface="Arial" panose="020B0604020202020204" pitchFamily="34" charset="0"/>
                <a:cs typeface="Arial" panose="020B0604020202020204" pitchFamily="34" charset="0"/>
              </a:rPr>
              <a:t> Có 2 kiểu hoạt động của uRPF: </a:t>
            </a:r>
            <a:r>
              <a:rPr lang="en-US" sz="1600">
                <a:solidFill>
                  <a:srgbClr val="FF0000"/>
                </a:solidFill>
                <a:latin typeface="Arial" panose="020B0604020202020204" pitchFamily="34" charset="0"/>
                <a:cs typeface="Arial" panose="020B0604020202020204" pitchFamily="34" charset="0"/>
              </a:rPr>
              <a:t>Strict</a:t>
            </a:r>
            <a:r>
              <a:rPr lang="en-US" sz="1600">
                <a:latin typeface="Arial" panose="020B0604020202020204" pitchFamily="34" charset="0"/>
                <a:cs typeface="Arial" panose="020B0604020202020204" pitchFamily="34" charset="0"/>
              </a:rPr>
              <a:t> </a:t>
            </a:r>
            <a:r>
              <a:rPr lang="en-US" sz="1600">
                <a:solidFill>
                  <a:srgbClr val="FF0000"/>
                </a:solidFill>
                <a:latin typeface="Arial" panose="020B0604020202020204" pitchFamily="34" charset="0"/>
                <a:cs typeface="Arial" panose="020B0604020202020204" pitchFamily="34" charset="0"/>
              </a:rPr>
              <a:t>Mode</a:t>
            </a:r>
            <a:r>
              <a:rPr lang="en-US" sz="1600">
                <a:latin typeface="Arial" panose="020B0604020202020204" pitchFamily="34" charset="0"/>
                <a:cs typeface="Arial" panose="020B0604020202020204" pitchFamily="34" charset="0"/>
              </a:rPr>
              <a:t> yêu cầu phải tồn tại Route (trả ngược về) địa chỉ nguồn trên Interface mà bản tin đi tới, </a:t>
            </a:r>
            <a:r>
              <a:rPr lang="en-US" sz="1600">
                <a:solidFill>
                  <a:srgbClr val="FF0000"/>
                </a:solidFill>
                <a:latin typeface="Arial" panose="020B0604020202020204" pitchFamily="34" charset="0"/>
                <a:cs typeface="Arial" panose="020B0604020202020204" pitchFamily="34" charset="0"/>
              </a:rPr>
              <a:t>Loose Mode </a:t>
            </a:r>
            <a:r>
              <a:rPr lang="en-US" sz="1600">
                <a:latin typeface="Arial" panose="020B0604020202020204" pitchFamily="34" charset="0"/>
                <a:cs typeface="Arial" panose="020B0604020202020204" pitchFamily="34" charset="0"/>
              </a:rPr>
              <a:t>yêu cầu chỉ cần tồn tại Route trả ngược về địa chỉ nguồn của bản tin đi đến.</a:t>
            </a:r>
          </a:p>
          <a:p>
            <a:pPr algn="just">
              <a:buFontTx/>
              <a:buChar char="-"/>
            </a:pPr>
            <a:r>
              <a:rPr lang="en-US" sz="1600">
                <a:latin typeface="Arial" panose="020B0604020202020204" pitchFamily="34" charset="0"/>
                <a:cs typeface="Arial" panose="020B0604020202020204" pitchFamily="34" charset="0"/>
              </a:rPr>
              <a:t> Trong trường hợp kết nối đa hướng với nhà mạng (</a:t>
            </a:r>
            <a:r>
              <a:rPr lang="en-US" sz="1600">
                <a:solidFill>
                  <a:srgbClr val="FF0000"/>
                </a:solidFill>
                <a:latin typeface="Arial" panose="020B0604020202020204" pitchFamily="34" charset="0"/>
                <a:cs typeface="Arial" panose="020B0604020202020204" pitchFamily="34" charset="0"/>
              </a:rPr>
              <a:t>Multi-homing</a:t>
            </a:r>
            <a:r>
              <a:rPr lang="en-US" sz="1600">
                <a:latin typeface="Arial" panose="020B0604020202020204" pitchFamily="34" charset="0"/>
                <a:cs typeface="Arial" panose="020B0604020202020204" pitchFamily="34" charset="0"/>
              </a:rPr>
              <a:t>) có thể hướng đi &amp; về của luồng dữ liệu sẽ khác nhau (Asymetric Routing) nếu dùng Strict Mode có thể gây nên </a:t>
            </a:r>
            <a:r>
              <a:rPr lang="en-US" sz="1600">
                <a:solidFill>
                  <a:srgbClr val="FF0000"/>
                </a:solidFill>
                <a:latin typeface="Arial" panose="020B0604020202020204" pitchFamily="34" charset="0"/>
                <a:cs typeface="Arial" panose="020B0604020202020204" pitchFamily="34" charset="0"/>
              </a:rPr>
              <a:t>sự cố</a:t>
            </a:r>
            <a:r>
              <a:rPr lang="en-US" sz="1600">
                <a:latin typeface="Arial" panose="020B0604020202020204" pitchFamily="34" charset="0"/>
                <a:cs typeface="Arial" panose="020B0604020202020204" pitchFamily="34" charset="0"/>
              </a:rPr>
              <a:t>.</a:t>
            </a:r>
          </a:p>
          <a:p>
            <a:pPr algn="just">
              <a:buFontTx/>
              <a:buChar char="-"/>
            </a:pPr>
            <a:r>
              <a:rPr lang="en-US" sz="1600">
                <a:latin typeface="Arial" panose="020B0604020202020204" pitchFamily="34" charset="0"/>
                <a:cs typeface="Arial" panose="020B0604020202020204" pitchFamily="34" charset="0"/>
              </a:rPr>
              <a:t> Đối với thiết bị Cisco cần bật tính năng Cisco Express Forwarding (</a:t>
            </a:r>
            <a:r>
              <a:rPr lang="en-US" sz="1600">
                <a:solidFill>
                  <a:srgbClr val="FF0000"/>
                </a:solidFill>
                <a:latin typeface="Arial" panose="020B0604020202020204" pitchFamily="34" charset="0"/>
                <a:cs typeface="Arial" panose="020B0604020202020204" pitchFamily="34" charset="0"/>
              </a:rPr>
              <a:t>CEF</a:t>
            </a:r>
            <a:r>
              <a:rPr lang="en-US" sz="1600">
                <a:latin typeface="Arial" panose="020B0604020202020204" pitchFamily="34" charset="0"/>
                <a:cs typeface="Arial" panose="020B0604020202020204" pitchFamily="34" charset="0"/>
              </a:rPr>
              <a:t>) trước khi khai uRPF.</a:t>
            </a:r>
          </a:p>
        </p:txBody>
      </p:sp>
      <p:pic>
        <p:nvPicPr>
          <p:cNvPr id="3" name="Picture 2">
            <a:extLst>
              <a:ext uri="{FF2B5EF4-FFF2-40B4-BE49-F238E27FC236}">
                <a16:creationId xmlns:a16="http://schemas.microsoft.com/office/drawing/2014/main" xmlns="" id="{637C1099-420A-4228-9924-0925E0A8F278}"/>
              </a:ext>
            </a:extLst>
          </p:cNvPr>
          <p:cNvPicPr>
            <a:picLocks noChangeAspect="1"/>
          </p:cNvPicPr>
          <p:nvPr/>
        </p:nvPicPr>
        <p:blipFill>
          <a:blip r:embed="rId2"/>
          <a:stretch>
            <a:fillRect/>
          </a:stretch>
        </p:blipFill>
        <p:spPr>
          <a:xfrm>
            <a:off x="764089" y="4450108"/>
            <a:ext cx="3982431" cy="1494629"/>
          </a:xfrm>
          <a:prstGeom prst="rect">
            <a:avLst/>
          </a:prstGeom>
        </p:spPr>
      </p:pic>
      <p:pic>
        <p:nvPicPr>
          <p:cNvPr id="4" name="Picture 3">
            <a:extLst>
              <a:ext uri="{FF2B5EF4-FFF2-40B4-BE49-F238E27FC236}">
                <a16:creationId xmlns:a16="http://schemas.microsoft.com/office/drawing/2014/main" xmlns="" id="{381DB7E5-81D6-4DD1-9A86-558C063C5D0F}"/>
              </a:ext>
            </a:extLst>
          </p:cNvPr>
          <p:cNvPicPr>
            <a:picLocks noChangeAspect="1"/>
          </p:cNvPicPr>
          <p:nvPr/>
        </p:nvPicPr>
        <p:blipFill rotWithShape="1">
          <a:blip r:embed="rId3"/>
          <a:srcRect l="3041"/>
          <a:stretch/>
        </p:blipFill>
        <p:spPr>
          <a:xfrm>
            <a:off x="764089" y="2653276"/>
            <a:ext cx="4011041" cy="1539182"/>
          </a:xfrm>
          <a:prstGeom prst="rect">
            <a:avLst/>
          </a:prstGeom>
        </p:spPr>
      </p:pic>
      <p:sp>
        <p:nvSpPr>
          <p:cNvPr id="8" name="TextBox 7">
            <a:extLst>
              <a:ext uri="{FF2B5EF4-FFF2-40B4-BE49-F238E27FC236}">
                <a16:creationId xmlns:a16="http://schemas.microsoft.com/office/drawing/2014/main" xmlns="" id="{814FDDF7-EE65-41C0-B9C4-2D2907F3D6AE}"/>
              </a:ext>
            </a:extLst>
          </p:cNvPr>
          <p:cNvSpPr txBox="1"/>
          <p:nvPr/>
        </p:nvSpPr>
        <p:spPr>
          <a:xfrm>
            <a:off x="5656746" y="2653276"/>
            <a:ext cx="5687529" cy="1708160"/>
          </a:xfrm>
          <a:prstGeom prst="rect">
            <a:avLst/>
          </a:prstGeom>
          <a:noFill/>
          <a:ln>
            <a:solidFill>
              <a:srgbClr val="FF0066"/>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ip cef</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interface FastEthernet0/0</a:t>
            </a:r>
          </a:p>
          <a:p>
            <a:r>
              <a:rPr lang="en-US" sz="1500">
                <a:latin typeface="Courier New" panose="02070309020205020404" pitchFamily="49" charset="0"/>
                <a:cs typeface="Courier New" panose="02070309020205020404" pitchFamily="49" charset="0"/>
              </a:rPr>
              <a:t> ip address 10.10.0.1 255.255.255.0</a:t>
            </a:r>
          </a:p>
          <a:p>
            <a:r>
              <a:rPr lang="en-US" sz="1500">
                <a:latin typeface="Courier New" panose="02070309020205020404" pitchFamily="49" charset="0"/>
                <a:cs typeface="Courier New" panose="02070309020205020404" pitchFamily="49" charset="0"/>
              </a:rPr>
              <a:t> ip </a:t>
            </a:r>
            <a:r>
              <a:rPr lang="en-US" sz="1500">
                <a:solidFill>
                  <a:srgbClr val="FF0000"/>
                </a:solidFill>
                <a:latin typeface="Courier New" panose="02070309020205020404" pitchFamily="49" charset="0"/>
                <a:cs typeface="Courier New" panose="02070309020205020404" pitchFamily="49" charset="0"/>
              </a:rPr>
              <a:t>verify</a:t>
            </a:r>
            <a:r>
              <a:rPr lang="en-US" sz="1500">
                <a:latin typeface="Courier New" panose="02070309020205020404" pitchFamily="49" charset="0"/>
                <a:cs typeface="Courier New" panose="02070309020205020404" pitchFamily="49" charset="0"/>
              </a:rPr>
              <a:t> unicast source reachable-via </a:t>
            </a:r>
            <a:r>
              <a:rPr lang="en-US" sz="1500">
                <a:solidFill>
                  <a:srgbClr val="FF0000"/>
                </a:solidFill>
                <a:latin typeface="Courier New" panose="02070309020205020404" pitchFamily="49" charset="0"/>
                <a:cs typeface="Courier New" panose="02070309020205020404" pitchFamily="49" charset="0"/>
              </a:rPr>
              <a:t>rx</a:t>
            </a:r>
          </a:p>
          <a:p>
            <a:r>
              <a:rPr lang="en-US" sz="1500">
                <a:latin typeface="Courier New" panose="02070309020205020404" pitchFamily="49" charset="0"/>
                <a:cs typeface="Courier New" panose="02070309020205020404" pitchFamily="49" charset="0"/>
              </a:rPr>
              <a:t>!</a:t>
            </a:r>
          </a:p>
        </p:txBody>
      </p:sp>
      <p:sp>
        <p:nvSpPr>
          <p:cNvPr id="10" name="TextBox 9">
            <a:extLst>
              <a:ext uri="{FF2B5EF4-FFF2-40B4-BE49-F238E27FC236}">
                <a16:creationId xmlns:a16="http://schemas.microsoft.com/office/drawing/2014/main" xmlns="" id="{803A6FFD-CD62-477B-B16C-BB8015365FC1}"/>
              </a:ext>
            </a:extLst>
          </p:cNvPr>
          <p:cNvSpPr txBox="1"/>
          <p:nvPr/>
        </p:nvSpPr>
        <p:spPr>
          <a:xfrm>
            <a:off x="5656745" y="4469158"/>
            <a:ext cx="5687529" cy="1708160"/>
          </a:xfrm>
          <a:prstGeom prst="rect">
            <a:avLst/>
          </a:prstGeom>
          <a:noFill/>
          <a:ln>
            <a:solidFill>
              <a:srgbClr val="3EC29C"/>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ip cef</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interface FastEthernet0/0</a:t>
            </a:r>
          </a:p>
          <a:p>
            <a:r>
              <a:rPr lang="en-US" sz="1500">
                <a:latin typeface="Courier New" panose="02070309020205020404" pitchFamily="49" charset="0"/>
                <a:cs typeface="Courier New" panose="02070309020205020404" pitchFamily="49" charset="0"/>
              </a:rPr>
              <a:t> ip address 10.10.0.1 255.255.255.0</a:t>
            </a:r>
          </a:p>
          <a:p>
            <a:r>
              <a:rPr lang="en-US" sz="1500">
                <a:latin typeface="Courier New" panose="02070309020205020404" pitchFamily="49" charset="0"/>
                <a:cs typeface="Courier New" panose="02070309020205020404" pitchFamily="49" charset="0"/>
              </a:rPr>
              <a:t> ip </a:t>
            </a:r>
            <a:r>
              <a:rPr lang="en-US" sz="1500">
                <a:solidFill>
                  <a:srgbClr val="FF0000"/>
                </a:solidFill>
                <a:latin typeface="Courier New" panose="02070309020205020404" pitchFamily="49" charset="0"/>
                <a:cs typeface="Courier New" panose="02070309020205020404" pitchFamily="49" charset="0"/>
              </a:rPr>
              <a:t>verify</a:t>
            </a:r>
            <a:r>
              <a:rPr lang="en-US" sz="1500">
                <a:latin typeface="Courier New" panose="02070309020205020404" pitchFamily="49" charset="0"/>
                <a:cs typeface="Courier New" panose="02070309020205020404" pitchFamily="49" charset="0"/>
              </a:rPr>
              <a:t> unicast source reachable-via </a:t>
            </a:r>
            <a:r>
              <a:rPr lang="en-US" sz="1500">
                <a:solidFill>
                  <a:srgbClr val="FF0000"/>
                </a:solidFill>
                <a:latin typeface="Courier New" panose="02070309020205020404" pitchFamily="49" charset="0"/>
                <a:cs typeface="Courier New" panose="02070309020205020404" pitchFamily="49" charset="0"/>
              </a:rPr>
              <a:t>any</a:t>
            </a:r>
          </a:p>
          <a:p>
            <a:r>
              <a:rPr lang="en-US" sz="150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5774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1000"/>
                                        <p:tgtEl>
                                          <p:spTgt spid="3"/>
                                        </p:tgtEl>
                                      </p:cBhvr>
                                    </p:animEffect>
                                    <p:anim calcmode="lin" valueType="num">
                                      <p:cBhvr>
                                        <p:cTn id="28" dur="1000" fill="hold"/>
                                        <p:tgtEl>
                                          <p:spTgt spid="3"/>
                                        </p:tgtEl>
                                        <p:attrNameLst>
                                          <p:attrName>ppt_x</p:attrName>
                                        </p:attrNameLst>
                                      </p:cBhvr>
                                      <p:tavLst>
                                        <p:tav tm="0">
                                          <p:val>
                                            <p:strVal val="#ppt_x"/>
                                          </p:val>
                                        </p:tav>
                                        <p:tav tm="100000">
                                          <p:val>
                                            <p:strVal val="#ppt_x"/>
                                          </p:val>
                                        </p:tav>
                                      </p:tavLst>
                                    </p:anim>
                                    <p:anim calcmode="lin" valueType="num">
                                      <p:cBhvr>
                                        <p:cTn id="2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9">
                                            <p:txEl>
                                              <p:pRg st="2" end="2"/>
                                            </p:txEl>
                                          </p:spTgt>
                                        </p:tgtEl>
                                        <p:attrNameLst>
                                          <p:attrName>style.visibility</p:attrName>
                                        </p:attrNameLst>
                                      </p:cBhvr>
                                      <p:to>
                                        <p:strVal val="visible"/>
                                      </p:to>
                                    </p:set>
                                    <p:animEffect transition="in" filter="fade">
                                      <p:cBhvr>
                                        <p:cTn id="34" dur="1000"/>
                                        <p:tgtEl>
                                          <p:spTgt spid="9">
                                            <p:txEl>
                                              <p:pRg st="2" end="2"/>
                                            </p:txEl>
                                          </p:spTgt>
                                        </p:tgtEl>
                                      </p:cBhvr>
                                    </p:animEffect>
                                    <p:anim calcmode="lin" valueType="num">
                                      <p:cBhvr>
                                        <p:cTn id="35"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36"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9">
                                            <p:txEl>
                                              <p:pRg st="3" end="3"/>
                                            </p:txEl>
                                          </p:spTgt>
                                        </p:tgtEl>
                                        <p:attrNameLst>
                                          <p:attrName>style.visibility</p:attrName>
                                        </p:attrNameLst>
                                      </p:cBhvr>
                                      <p:to>
                                        <p:strVal val="visible"/>
                                      </p:to>
                                    </p:set>
                                    <p:animEffect transition="in" filter="fade">
                                      <p:cBhvr>
                                        <p:cTn id="41" dur="1000"/>
                                        <p:tgtEl>
                                          <p:spTgt spid="9">
                                            <p:txEl>
                                              <p:pRg st="3" end="3"/>
                                            </p:txEl>
                                          </p:spTgt>
                                        </p:tgtEl>
                                      </p:cBhvr>
                                    </p:animEffect>
                                    <p:anim calcmode="lin" valueType="num">
                                      <p:cBhvr>
                                        <p:cTn id="42"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43"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par>
                          <p:cTn id="44" fill="hold">
                            <p:stCondLst>
                              <p:cond delay="1000"/>
                            </p:stCondLst>
                            <p:childTnLst>
                              <p:par>
                                <p:cTn id="45" presetID="42" presetClass="entr" presetSubtype="0" fill="hold" grpId="0"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1000"/>
                                        <p:tgtEl>
                                          <p:spTgt spid="8"/>
                                        </p:tgtEl>
                                      </p:cBhvr>
                                    </p:animEffect>
                                    <p:anim calcmode="lin" valueType="num">
                                      <p:cBhvr>
                                        <p:cTn id="48" dur="1000" fill="hold"/>
                                        <p:tgtEl>
                                          <p:spTgt spid="8"/>
                                        </p:tgtEl>
                                        <p:attrNameLst>
                                          <p:attrName>ppt_x</p:attrName>
                                        </p:attrNameLst>
                                      </p:cBhvr>
                                      <p:tavLst>
                                        <p:tav tm="0">
                                          <p:val>
                                            <p:strVal val="#ppt_x"/>
                                          </p:val>
                                        </p:tav>
                                        <p:tav tm="100000">
                                          <p:val>
                                            <p:strVal val="#ppt_x"/>
                                          </p:val>
                                        </p:tav>
                                      </p:tavLst>
                                    </p:anim>
                                    <p:anim calcmode="lin" valueType="num">
                                      <p:cBhvr>
                                        <p:cTn id="49" dur="1000" fill="hold"/>
                                        <p:tgtEl>
                                          <p:spTgt spid="8"/>
                                        </p:tgtEl>
                                        <p:attrNameLst>
                                          <p:attrName>ppt_y</p:attrName>
                                        </p:attrNameLst>
                                      </p:cBhvr>
                                      <p:tavLst>
                                        <p:tav tm="0">
                                          <p:val>
                                            <p:strVal val="#ppt_y+.1"/>
                                          </p:val>
                                        </p:tav>
                                        <p:tav tm="100000">
                                          <p:val>
                                            <p:strVal val="#ppt_y"/>
                                          </p:val>
                                        </p:tav>
                                      </p:tavLst>
                                    </p:anim>
                                  </p:childTnLst>
                                </p:cTn>
                              </p:par>
                            </p:childTnLst>
                          </p:cTn>
                        </p:par>
                        <p:par>
                          <p:cTn id="50" fill="hold">
                            <p:stCondLst>
                              <p:cond delay="2000"/>
                            </p:stCondLst>
                            <p:childTnLst>
                              <p:par>
                                <p:cTn id="51" presetID="42" presetClass="entr" presetSubtype="0" fill="hold" grpId="0" nodeType="after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fade">
                                      <p:cBhvr>
                                        <p:cTn id="53" dur="1000"/>
                                        <p:tgtEl>
                                          <p:spTgt spid="10"/>
                                        </p:tgtEl>
                                      </p:cBhvr>
                                    </p:animEffect>
                                    <p:anim calcmode="lin" valueType="num">
                                      <p:cBhvr>
                                        <p:cTn id="54" dur="1000" fill="hold"/>
                                        <p:tgtEl>
                                          <p:spTgt spid="10"/>
                                        </p:tgtEl>
                                        <p:attrNameLst>
                                          <p:attrName>ppt_x</p:attrName>
                                        </p:attrNameLst>
                                      </p:cBhvr>
                                      <p:tavLst>
                                        <p:tav tm="0">
                                          <p:val>
                                            <p:strVal val="#ppt_x"/>
                                          </p:val>
                                        </p:tav>
                                        <p:tav tm="100000">
                                          <p:val>
                                            <p:strVal val="#ppt_x"/>
                                          </p:val>
                                        </p:tav>
                                      </p:tavLst>
                                    </p:anim>
                                    <p:anim calcmode="lin" valueType="num">
                                      <p:cBhvr>
                                        <p:cTn id="5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Bảo vệ tấn công TCP SYN Attack</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2" y="837394"/>
            <a:ext cx="7216588" cy="1569660"/>
          </a:xfrm>
          <a:prstGeom prst="rect">
            <a:avLst/>
          </a:prstGeom>
          <a:noFill/>
        </p:spPr>
        <p:txBody>
          <a:bodyPr wrap="square" rtlCol="0">
            <a:spAutoFit/>
          </a:bodyPr>
          <a:lstStyle/>
          <a:p>
            <a:pPr algn="just">
              <a:buFontTx/>
              <a:buChar char="-"/>
            </a:pPr>
            <a:r>
              <a:rPr lang="en-US" sz="1600">
                <a:latin typeface="Arial" panose="020B0604020202020204" pitchFamily="34" charset="0"/>
                <a:cs typeface="Arial" panose="020B0604020202020204" pitchFamily="34" charset="0"/>
              </a:rPr>
              <a:t> Đây là hình thức tấn công DDoS </a:t>
            </a:r>
            <a:r>
              <a:rPr lang="en-US" sz="1600">
                <a:solidFill>
                  <a:srgbClr val="FF0000"/>
                </a:solidFill>
                <a:latin typeface="Arial" panose="020B0604020202020204" pitchFamily="34" charset="0"/>
                <a:cs typeface="Arial" panose="020B0604020202020204" pitchFamily="34" charset="0"/>
              </a:rPr>
              <a:t>giả mạo </a:t>
            </a:r>
            <a:r>
              <a:rPr lang="en-US" sz="1600">
                <a:latin typeface="Arial" panose="020B0604020202020204" pitchFamily="34" charset="0"/>
                <a:cs typeface="Arial" panose="020B0604020202020204" pitchFamily="34" charset="0"/>
              </a:rPr>
              <a:t>địa chỉ nguồn gửi các kết nối Sync </a:t>
            </a:r>
            <a:r>
              <a:rPr lang="en-US" sz="1600">
                <a:solidFill>
                  <a:srgbClr val="FF0000"/>
                </a:solidFill>
                <a:latin typeface="Arial" panose="020B0604020202020204" pitchFamily="34" charset="0"/>
                <a:cs typeface="Arial" panose="020B0604020202020204" pitchFamily="34" charset="0"/>
              </a:rPr>
              <a:t>không trả lời </a:t>
            </a:r>
            <a:r>
              <a:rPr lang="en-US" sz="1600">
                <a:latin typeface="Arial" panose="020B0604020202020204" pitchFamily="34" charset="0"/>
                <a:cs typeface="Arial" panose="020B0604020202020204" pitchFamily="34" charset="0"/>
              </a:rPr>
              <a:t>các bản tin Ack cho đích.</a:t>
            </a:r>
          </a:p>
          <a:p>
            <a:pPr algn="just">
              <a:buFontTx/>
              <a:buChar char="-"/>
            </a:pPr>
            <a:r>
              <a:rPr lang="en-US" sz="1600">
                <a:latin typeface="Arial" panose="020B0604020202020204" pitchFamily="34" charset="0"/>
                <a:cs typeface="Arial" panose="020B0604020202020204" pitchFamily="34" charset="0"/>
              </a:rPr>
              <a:t> Có thể khai báo trên Router ngăn chặn kết nối TCP chưa đầy đủ, chỉ có phép kết nối đã được thiết lập (</a:t>
            </a:r>
            <a:r>
              <a:rPr lang="en-US" sz="1600">
                <a:solidFill>
                  <a:srgbClr val="FF0000"/>
                </a:solidFill>
                <a:latin typeface="Arial" panose="020B0604020202020204" pitchFamily="34" charset="0"/>
                <a:cs typeface="Arial" panose="020B0604020202020204" pitchFamily="34" charset="0"/>
              </a:rPr>
              <a:t>Established</a:t>
            </a:r>
            <a:r>
              <a:rPr lang="en-US" sz="1600">
                <a:latin typeface="Arial" panose="020B0604020202020204" pitchFamily="34" charset="0"/>
                <a:cs typeface="Arial" panose="020B0604020202020204" pitchFamily="34" charset="0"/>
              </a:rPr>
              <a:t>).</a:t>
            </a:r>
          </a:p>
          <a:p>
            <a:pPr algn="just">
              <a:buFontTx/>
              <a:buChar char="-"/>
            </a:pPr>
            <a:r>
              <a:rPr lang="en-US" sz="1600">
                <a:latin typeface="Arial" panose="020B0604020202020204" pitchFamily="34" charset="0"/>
                <a:cs typeface="Arial" panose="020B0604020202020204" pitchFamily="34" charset="0"/>
              </a:rPr>
              <a:t> Năng lực xử lý tấn công DoS của Router hạn chế nên sử dụng phòng chống trên </a:t>
            </a:r>
            <a:r>
              <a:rPr lang="en-US" sz="1600">
                <a:solidFill>
                  <a:srgbClr val="FF0000"/>
                </a:solidFill>
                <a:latin typeface="Arial" panose="020B0604020202020204" pitchFamily="34" charset="0"/>
                <a:cs typeface="Arial" panose="020B0604020202020204" pitchFamily="34" charset="0"/>
              </a:rPr>
              <a:t>Firewall</a:t>
            </a:r>
            <a:r>
              <a:rPr lang="en-US" sz="1600">
                <a:latin typeface="Arial" panose="020B0604020202020204" pitchFamily="34" charset="0"/>
                <a:cs typeface="Arial" panose="020B0604020202020204" pitchFamily="34" charset="0"/>
              </a:rPr>
              <a:t> hay </a:t>
            </a:r>
            <a:r>
              <a:rPr lang="en-US" sz="1600">
                <a:solidFill>
                  <a:srgbClr val="FF0000"/>
                </a:solidFill>
                <a:latin typeface="Arial" panose="020B0604020202020204" pitchFamily="34" charset="0"/>
                <a:cs typeface="Arial" panose="020B0604020202020204" pitchFamily="34" charset="0"/>
              </a:rPr>
              <a:t>IDS</a:t>
            </a:r>
            <a:r>
              <a:rPr lang="en-US" sz="1600">
                <a:latin typeface="Arial" panose="020B0604020202020204" pitchFamily="34" charset="0"/>
                <a:cs typeface="Arial" panose="020B0604020202020204" pitchFamily="34" charset="0"/>
              </a:rPr>
              <a:t>/</a:t>
            </a:r>
            <a:r>
              <a:rPr lang="en-US" sz="1600">
                <a:solidFill>
                  <a:srgbClr val="FF0000"/>
                </a:solidFill>
                <a:latin typeface="Arial" panose="020B0604020202020204" pitchFamily="34" charset="0"/>
                <a:cs typeface="Arial" panose="020B0604020202020204" pitchFamily="34" charset="0"/>
              </a:rPr>
              <a:t>IPS</a:t>
            </a:r>
            <a:r>
              <a:rPr lang="en-US" sz="1600">
                <a:latin typeface="Arial" panose="020B0604020202020204" pitchFamily="34" charset="0"/>
                <a:cs typeface="Arial" panose="020B0604020202020204" pitchFamily="34" charset="0"/>
              </a:rPr>
              <a:t>.</a:t>
            </a:r>
          </a:p>
        </p:txBody>
      </p:sp>
      <p:pic>
        <p:nvPicPr>
          <p:cNvPr id="3" name="Picture 2">
            <a:extLst>
              <a:ext uri="{FF2B5EF4-FFF2-40B4-BE49-F238E27FC236}">
                <a16:creationId xmlns:a16="http://schemas.microsoft.com/office/drawing/2014/main" xmlns="" id="{AC2CE605-2FE9-44B7-BA3F-BD7832CA04FC}"/>
              </a:ext>
            </a:extLst>
          </p:cNvPr>
          <p:cNvPicPr>
            <a:picLocks noChangeAspect="1"/>
          </p:cNvPicPr>
          <p:nvPr/>
        </p:nvPicPr>
        <p:blipFill rotWithShape="1">
          <a:blip r:embed="rId2"/>
          <a:srcRect l="7957" t="20178" r="8415" b="18977"/>
          <a:stretch/>
        </p:blipFill>
        <p:spPr>
          <a:xfrm>
            <a:off x="8122168" y="1048083"/>
            <a:ext cx="3570420" cy="1733057"/>
          </a:xfrm>
          <a:prstGeom prst="rect">
            <a:avLst/>
          </a:prstGeom>
        </p:spPr>
      </p:pic>
      <p:pic>
        <p:nvPicPr>
          <p:cNvPr id="4" name="Picture 3">
            <a:extLst>
              <a:ext uri="{FF2B5EF4-FFF2-40B4-BE49-F238E27FC236}">
                <a16:creationId xmlns:a16="http://schemas.microsoft.com/office/drawing/2014/main" xmlns="" id="{11995AC1-50E3-4E37-83DE-513A379DC1AB}"/>
              </a:ext>
            </a:extLst>
          </p:cNvPr>
          <p:cNvPicPr>
            <a:picLocks noChangeAspect="1"/>
          </p:cNvPicPr>
          <p:nvPr/>
        </p:nvPicPr>
        <p:blipFill>
          <a:blip r:embed="rId3"/>
          <a:stretch>
            <a:fillRect/>
          </a:stretch>
        </p:blipFill>
        <p:spPr>
          <a:xfrm>
            <a:off x="8154248" y="3076188"/>
            <a:ext cx="3602500" cy="2402503"/>
          </a:xfrm>
          <a:prstGeom prst="rect">
            <a:avLst/>
          </a:prstGeom>
        </p:spPr>
      </p:pic>
      <p:sp>
        <p:nvSpPr>
          <p:cNvPr id="6" name="TextBox 5">
            <a:extLst>
              <a:ext uri="{FF2B5EF4-FFF2-40B4-BE49-F238E27FC236}">
                <a16:creationId xmlns:a16="http://schemas.microsoft.com/office/drawing/2014/main" xmlns="" id="{018AC80D-D1E7-4DBF-A850-AAF91994CD2D}"/>
              </a:ext>
            </a:extLst>
          </p:cNvPr>
          <p:cNvSpPr txBox="1"/>
          <p:nvPr/>
        </p:nvSpPr>
        <p:spPr>
          <a:xfrm>
            <a:off x="499412" y="2660123"/>
            <a:ext cx="7216588" cy="1708160"/>
          </a:xfrm>
          <a:prstGeom prst="rect">
            <a:avLst/>
          </a:prstGeom>
          <a:noFill/>
          <a:ln>
            <a:solidFill>
              <a:srgbClr val="0000FF"/>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access-list </a:t>
            </a:r>
            <a:r>
              <a:rPr lang="en-US" sz="1500">
                <a:highlight>
                  <a:srgbClr val="00FF00"/>
                </a:highlight>
                <a:latin typeface="Courier New" panose="02070309020205020404" pitchFamily="49" charset="0"/>
                <a:cs typeface="Courier New" panose="02070309020205020404" pitchFamily="49" charset="0"/>
              </a:rPr>
              <a:t>110</a:t>
            </a:r>
            <a:r>
              <a:rPr lang="en-US" sz="1500">
                <a:latin typeface="Courier New" panose="02070309020205020404" pitchFamily="49" charset="0"/>
                <a:cs typeface="Courier New" panose="02070309020205020404" pitchFamily="49" charset="0"/>
              </a:rPr>
              <a:t> permit tcp any host 192.168.100.2 </a:t>
            </a:r>
            <a:r>
              <a:rPr lang="en-US" sz="1500">
                <a:solidFill>
                  <a:srgbClr val="FF0000"/>
                </a:solidFill>
                <a:latin typeface="Courier New" panose="02070309020205020404" pitchFamily="49" charset="0"/>
                <a:cs typeface="Courier New" panose="02070309020205020404" pitchFamily="49" charset="0"/>
              </a:rPr>
              <a:t>established</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interface GigabitEthernet0/1</a:t>
            </a:r>
          </a:p>
          <a:p>
            <a:r>
              <a:rPr lang="en-US" sz="1500">
                <a:latin typeface="Courier New" panose="02070309020205020404" pitchFamily="49" charset="0"/>
                <a:cs typeface="Courier New" panose="02070309020205020404" pitchFamily="49" charset="0"/>
              </a:rPr>
              <a:t> ip address 172.16.10.1 255.255.255.0</a:t>
            </a:r>
          </a:p>
          <a:p>
            <a:r>
              <a:rPr lang="en-US" sz="1500">
                <a:latin typeface="Courier New" panose="02070309020205020404" pitchFamily="49" charset="0"/>
                <a:cs typeface="Courier New" panose="02070309020205020404" pitchFamily="49" charset="0"/>
              </a:rPr>
              <a:t> ip access-group </a:t>
            </a:r>
            <a:r>
              <a:rPr lang="en-US" sz="1500">
                <a:highlight>
                  <a:srgbClr val="00FF00"/>
                </a:highlight>
                <a:latin typeface="Courier New" panose="02070309020205020404" pitchFamily="49" charset="0"/>
                <a:cs typeface="Courier New" panose="02070309020205020404" pitchFamily="49" charset="0"/>
              </a:rPr>
              <a:t>110</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in</a:t>
            </a:r>
          </a:p>
          <a:p>
            <a:r>
              <a:rPr lang="en-US" sz="150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26909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xEl>
                                              <p:pRg st="0" end="0"/>
                                            </p:txEl>
                                          </p:spTgt>
                                        </p:tgtEl>
                                        <p:attrNameLst>
                                          <p:attrName>style.visibility</p:attrName>
                                        </p:attrNameLst>
                                      </p:cBhvr>
                                      <p:to>
                                        <p:strVal val="visible"/>
                                      </p:to>
                                    </p:set>
                                    <p:animEffect transition="in" filter="fade">
                                      <p:cBhvr>
                                        <p:cTn id="14" dur="1000"/>
                                        <p:tgtEl>
                                          <p:spTgt spid="9">
                                            <p:txEl>
                                              <p:pRg st="0" end="0"/>
                                            </p:txEl>
                                          </p:spTgt>
                                        </p:tgtEl>
                                      </p:cBhvr>
                                    </p:animEffect>
                                    <p:anim calcmode="lin" valueType="num">
                                      <p:cBhvr>
                                        <p:cTn id="15"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9">
                                            <p:txEl>
                                              <p:pRg st="1" end="1"/>
                                            </p:txEl>
                                          </p:spTgt>
                                        </p:tgtEl>
                                        <p:attrNameLst>
                                          <p:attrName>style.visibility</p:attrName>
                                        </p:attrNameLst>
                                      </p:cBhvr>
                                      <p:to>
                                        <p:strVal val="visible"/>
                                      </p:to>
                                    </p:set>
                                    <p:animEffect transition="in" filter="fade">
                                      <p:cBhvr>
                                        <p:cTn id="26" dur="1000"/>
                                        <p:tgtEl>
                                          <p:spTgt spid="9">
                                            <p:txEl>
                                              <p:pRg st="1" end="1"/>
                                            </p:txEl>
                                          </p:spTgt>
                                        </p:tgtEl>
                                      </p:cBhvr>
                                    </p:animEffect>
                                    <p:anim calcmode="lin" valueType="num">
                                      <p:cBhvr>
                                        <p:cTn id="27"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29" fill="hold">
                            <p:stCondLst>
                              <p:cond delay="1000"/>
                            </p:stCondLst>
                            <p:childTnLst>
                              <p:par>
                                <p:cTn id="30" presetID="42" presetClass="entr" presetSubtype="0"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000"/>
                                        <p:tgtEl>
                                          <p:spTgt spid="6"/>
                                        </p:tgtEl>
                                      </p:cBhvr>
                                    </p:animEffect>
                                    <p:anim calcmode="lin" valueType="num">
                                      <p:cBhvr>
                                        <p:cTn id="33" dur="1000" fill="hold"/>
                                        <p:tgtEl>
                                          <p:spTgt spid="6"/>
                                        </p:tgtEl>
                                        <p:attrNameLst>
                                          <p:attrName>ppt_x</p:attrName>
                                        </p:attrNameLst>
                                      </p:cBhvr>
                                      <p:tavLst>
                                        <p:tav tm="0">
                                          <p:val>
                                            <p:strVal val="#ppt_x"/>
                                          </p:val>
                                        </p:tav>
                                        <p:tav tm="100000">
                                          <p:val>
                                            <p:strVal val="#ppt_x"/>
                                          </p:val>
                                        </p:tav>
                                      </p:tavLst>
                                    </p:anim>
                                    <p:anim calcmode="lin" valueType="num">
                                      <p:cBhvr>
                                        <p:cTn id="3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9">
                                            <p:txEl>
                                              <p:pRg st="2" end="2"/>
                                            </p:txEl>
                                          </p:spTgt>
                                        </p:tgtEl>
                                        <p:attrNameLst>
                                          <p:attrName>style.visibility</p:attrName>
                                        </p:attrNameLst>
                                      </p:cBhvr>
                                      <p:to>
                                        <p:strVal val="visible"/>
                                      </p:to>
                                    </p:set>
                                    <p:animEffect transition="in" filter="fade">
                                      <p:cBhvr>
                                        <p:cTn id="39" dur="1000"/>
                                        <p:tgtEl>
                                          <p:spTgt spid="9">
                                            <p:txEl>
                                              <p:pRg st="2" end="2"/>
                                            </p:txEl>
                                          </p:spTgt>
                                        </p:tgtEl>
                                      </p:cBhvr>
                                    </p:animEffect>
                                    <p:anim calcmode="lin" valueType="num">
                                      <p:cBhvr>
                                        <p:cTn id="40"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41"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Sử dụng Port Forwarding</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372532" y="793941"/>
            <a:ext cx="11257337" cy="1077218"/>
          </a:xfrm>
          <a:prstGeom prst="rect">
            <a:avLst/>
          </a:prstGeom>
          <a:noFill/>
        </p:spPr>
        <p:txBody>
          <a:bodyPr wrap="square" rtlCol="0">
            <a:spAutoFit/>
          </a:bodyPr>
          <a:lstStyle/>
          <a:p>
            <a:pPr algn="just">
              <a:buFontTx/>
              <a:buChar char="-"/>
            </a:pPr>
            <a:r>
              <a:rPr lang="en-US" sz="1600">
                <a:latin typeface="Arial" panose="020B0604020202020204" pitchFamily="34" charset="0"/>
                <a:cs typeface="Arial" panose="020B0604020202020204" pitchFamily="34" charset="0"/>
              </a:rPr>
              <a:t> </a:t>
            </a:r>
            <a:r>
              <a:rPr lang="en-US" sz="1600">
                <a:solidFill>
                  <a:srgbClr val="FF0000"/>
                </a:solidFill>
                <a:latin typeface="Arial" panose="020B0604020202020204" pitchFamily="34" charset="0"/>
                <a:cs typeface="Arial" panose="020B0604020202020204" pitchFamily="34" charset="0"/>
              </a:rPr>
              <a:t>NAT</a:t>
            </a:r>
            <a:r>
              <a:rPr lang="en-US" sz="1600">
                <a:latin typeface="Arial" panose="020B0604020202020204" pitchFamily="34" charset="0"/>
                <a:cs typeface="Arial" panose="020B0604020202020204" pitchFamily="34" charset="0"/>
              </a:rPr>
              <a:t> (Network Address Translation) là kỹ thuật cho phép </a:t>
            </a:r>
            <a:r>
              <a:rPr lang="en-US" sz="1600">
                <a:solidFill>
                  <a:srgbClr val="FF0000"/>
                </a:solidFill>
                <a:latin typeface="Arial" panose="020B0604020202020204" pitchFamily="34" charset="0"/>
                <a:cs typeface="Arial" panose="020B0604020202020204" pitchFamily="34" charset="0"/>
              </a:rPr>
              <a:t>ánh xạ </a:t>
            </a:r>
            <a:r>
              <a:rPr lang="en-US" sz="1600">
                <a:latin typeface="Arial" panose="020B0604020202020204" pitchFamily="34" charset="0"/>
                <a:cs typeface="Arial" panose="020B0604020202020204" pitchFamily="34" charset="0"/>
              </a:rPr>
              <a:t>1 địa chỉ này với 1 địa chỉ khác, thường dùng để chuyển đổi địa chỉ IPv4 Private sang Public để kết nối Internet. Bên ngoài sẽ không biết địa chỉ thật sự bên trong.</a:t>
            </a:r>
          </a:p>
          <a:p>
            <a:pPr algn="just">
              <a:buFontTx/>
              <a:buChar char="-"/>
            </a:pPr>
            <a:r>
              <a:rPr lang="en-US" sz="1600">
                <a:latin typeface="Arial" panose="020B0604020202020204" pitchFamily="34" charset="0"/>
                <a:cs typeface="Arial" panose="020B0604020202020204" pitchFamily="34" charset="0"/>
              </a:rPr>
              <a:t> NAT cho phép chuyển đổi cả địa chỉ IPv4 và TCP hoặc UDP Port, hay còn gọi là kỹ thuật </a:t>
            </a:r>
            <a:r>
              <a:rPr lang="en-US" sz="1600">
                <a:solidFill>
                  <a:srgbClr val="FF0000"/>
                </a:solidFill>
                <a:latin typeface="Arial" panose="020B0604020202020204" pitchFamily="34" charset="0"/>
                <a:cs typeface="Arial" panose="020B0604020202020204" pitchFamily="34" charset="0"/>
              </a:rPr>
              <a:t>Port Forwarding</a:t>
            </a:r>
            <a:r>
              <a:rPr lang="en-US" sz="1600">
                <a:latin typeface="Arial" panose="020B0604020202020204" pitchFamily="34" charset="0"/>
                <a:cs typeface="Arial" panose="020B0604020202020204" pitchFamily="34" charset="0"/>
              </a:rPr>
              <a:t>, giúp giới hạn truy cập đến một cổng dịch vụ nào đó thay vì quảng bá toàn bộ cả địa chỉ IP hay dùng ACL, thường khai trên </a:t>
            </a:r>
            <a:r>
              <a:rPr lang="en-US" sz="1600">
                <a:solidFill>
                  <a:srgbClr val="FF0066"/>
                </a:solidFill>
                <a:latin typeface="Arial" panose="020B0604020202020204" pitchFamily="34" charset="0"/>
                <a:cs typeface="Arial" panose="020B0604020202020204" pitchFamily="34" charset="0"/>
              </a:rPr>
              <a:t>Firewall</a:t>
            </a:r>
            <a:r>
              <a:rPr lang="en-US" sz="1600">
                <a:latin typeface="Arial" panose="020B0604020202020204" pitchFamily="34" charset="0"/>
                <a:cs typeface="Arial" panose="020B0604020202020204" pitchFamily="34" charset="0"/>
              </a:rPr>
              <a:t>.</a:t>
            </a:r>
          </a:p>
        </p:txBody>
      </p:sp>
      <p:sp>
        <p:nvSpPr>
          <p:cNvPr id="10" name="TextBox 9">
            <a:extLst>
              <a:ext uri="{FF2B5EF4-FFF2-40B4-BE49-F238E27FC236}">
                <a16:creationId xmlns:a16="http://schemas.microsoft.com/office/drawing/2014/main" xmlns="" id="{803A6FFD-CD62-477B-B16C-BB8015365FC1}"/>
              </a:ext>
            </a:extLst>
          </p:cNvPr>
          <p:cNvSpPr txBox="1"/>
          <p:nvPr/>
        </p:nvSpPr>
        <p:spPr>
          <a:xfrm>
            <a:off x="4541520" y="1871159"/>
            <a:ext cx="7048500" cy="3785652"/>
          </a:xfrm>
          <a:prstGeom prst="rect">
            <a:avLst/>
          </a:prstGeom>
          <a:noFill/>
          <a:ln>
            <a:solidFill>
              <a:srgbClr val="3EC29C"/>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interface Ethernet0/0/0</a:t>
            </a:r>
          </a:p>
          <a:p>
            <a:r>
              <a:rPr lang="en-US" sz="1500">
                <a:latin typeface="Courier New" panose="02070309020205020404" pitchFamily="49" charset="0"/>
                <a:cs typeface="Courier New" panose="02070309020205020404" pitchFamily="49" charset="0"/>
              </a:rPr>
              <a:t> ip address 192.168.1.1 255.255.255.0</a:t>
            </a:r>
          </a:p>
          <a:p>
            <a:r>
              <a:rPr lang="en-US" sz="1500">
                <a:latin typeface="Courier New" panose="02070309020205020404" pitchFamily="49" charset="0"/>
                <a:cs typeface="Courier New" panose="02070309020205020404" pitchFamily="49" charset="0"/>
              </a:rPr>
              <a:t> ip nat </a:t>
            </a:r>
            <a:r>
              <a:rPr lang="en-US" sz="1500">
                <a:solidFill>
                  <a:srgbClr val="FF0000"/>
                </a:solidFill>
                <a:latin typeface="Courier New" panose="02070309020205020404" pitchFamily="49" charset="0"/>
                <a:cs typeface="Courier New" panose="02070309020205020404" pitchFamily="49" charset="0"/>
              </a:rPr>
              <a:t>inside</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interface Ethernet0/1/0</a:t>
            </a:r>
          </a:p>
          <a:p>
            <a:r>
              <a:rPr lang="en-US" sz="1500">
                <a:latin typeface="Courier New" panose="02070309020205020404" pitchFamily="49" charset="0"/>
                <a:cs typeface="Courier New" panose="02070309020205020404" pitchFamily="49" charset="0"/>
              </a:rPr>
              <a:t> ip address 10.10.1.1 255.255.255.252</a:t>
            </a:r>
          </a:p>
          <a:p>
            <a:r>
              <a:rPr lang="en-US" sz="1500">
                <a:latin typeface="Courier New" panose="02070309020205020404" pitchFamily="49" charset="0"/>
                <a:cs typeface="Courier New" panose="02070309020205020404" pitchFamily="49" charset="0"/>
              </a:rPr>
              <a:t> ip nat </a:t>
            </a:r>
            <a:r>
              <a:rPr lang="en-US" sz="1500">
                <a:solidFill>
                  <a:srgbClr val="FF0000"/>
                </a:solidFill>
                <a:latin typeface="Courier New" panose="02070309020205020404" pitchFamily="49" charset="0"/>
                <a:cs typeface="Courier New" panose="02070309020205020404" pitchFamily="49" charset="0"/>
              </a:rPr>
              <a:t>outside</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interface Ethernet0/2/0</a:t>
            </a:r>
          </a:p>
          <a:p>
            <a:r>
              <a:rPr lang="en-US" sz="1500">
                <a:latin typeface="Courier New" panose="02070309020205020404" pitchFamily="49" charset="0"/>
                <a:cs typeface="Courier New" panose="02070309020205020404" pitchFamily="49" charset="0"/>
              </a:rPr>
              <a:t> ip address 10.10.2.1 255.255.255.252</a:t>
            </a:r>
          </a:p>
          <a:p>
            <a:r>
              <a:rPr lang="en-US" sz="1500">
                <a:latin typeface="Courier New" panose="02070309020205020404" pitchFamily="49" charset="0"/>
                <a:cs typeface="Courier New" panose="02070309020205020404" pitchFamily="49" charset="0"/>
              </a:rPr>
              <a:t> ip nat </a:t>
            </a:r>
            <a:r>
              <a:rPr lang="en-US" sz="1500">
                <a:solidFill>
                  <a:srgbClr val="FF0000"/>
                </a:solidFill>
                <a:latin typeface="Courier New" panose="02070309020205020404" pitchFamily="49" charset="0"/>
                <a:cs typeface="Courier New" panose="02070309020205020404" pitchFamily="49" charset="0"/>
              </a:rPr>
              <a:t>outside</a:t>
            </a:r>
          </a:p>
          <a:p>
            <a:r>
              <a:rPr lang="en-US" sz="1500">
                <a:latin typeface="Courier New" panose="02070309020205020404" pitchFamily="49" charset="0"/>
                <a:cs typeface="Courier New" panose="02070309020205020404" pitchFamily="49" charset="0"/>
              </a:rPr>
              <a:t>! </a:t>
            </a:r>
          </a:p>
          <a:p>
            <a:r>
              <a:rPr lang="en-US" sz="1500">
                <a:latin typeface="Courier New" panose="02070309020205020404" pitchFamily="49" charset="0"/>
                <a:cs typeface="Courier New" panose="02070309020205020404" pitchFamily="49" charset="0"/>
              </a:rPr>
              <a:t>ip nat inside source static tcp </a:t>
            </a:r>
            <a:r>
              <a:rPr lang="en-US" sz="1500">
                <a:highlight>
                  <a:srgbClr val="00FF00"/>
                </a:highlight>
                <a:latin typeface="Courier New" panose="02070309020205020404" pitchFamily="49" charset="0"/>
                <a:cs typeface="Courier New" panose="02070309020205020404" pitchFamily="49" charset="0"/>
              </a:rPr>
              <a:t>192.168.1.10</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80</a:t>
            </a:r>
            <a:r>
              <a:rPr lang="en-US" sz="1500">
                <a:latin typeface="Courier New" panose="02070309020205020404" pitchFamily="49" charset="0"/>
                <a:cs typeface="Courier New" panose="02070309020205020404" pitchFamily="49" charset="0"/>
              </a:rPr>
              <a:t> </a:t>
            </a:r>
            <a:r>
              <a:rPr lang="en-US" sz="1500">
                <a:solidFill>
                  <a:srgbClr val="0000FF"/>
                </a:solidFill>
                <a:latin typeface="Courier New" panose="02070309020205020404" pitchFamily="49" charset="0"/>
                <a:cs typeface="Courier New" panose="02070309020205020404" pitchFamily="49" charset="0"/>
              </a:rPr>
              <a:t>10.10.1.1</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80</a:t>
            </a:r>
            <a:r>
              <a:rPr lang="en-US" sz="1500">
                <a:latin typeface="Courier New" panose="02070309020205020404" pitchFamily="49" charset="0"/>
                <a:cs typeface="Courier New" panose="02070309020205020404" pitchFamily="49" charset="0"/>
              </a:rPr>
              <a:t> </a:t>
            </a:r>
          </a:p>
          <a:p>
            <a:r>
              <a:rPr lang="en-US" sz="1500">
                <a:latin typeface="Courier New" panose="02070309020205020404" pitchFamily="49" charset="0"/>
                <a:cs typeface="Courier New" panose="02070309020205020404" pitchFamily="49" charset="0"/>
              </a:rPr>
              <a:t>ip nat inside source static tcp </a:t>
            </a:r>
            <a:r>
              <a:rPr lang="en-US" sz="1500">
                <a:highlight>
                  <a:srgbClr val="00FF00"/>
                </a:highlight>
                <a:latin typeface="Courier New" panose="02070309020205020404" pitchFamily="49" charset="0"/>
                <a:cs typeface="Courier New" panose="02070309020205020404" pitchFamily="49" charset="0"/>
              </a:rPr>
              <a:t>192.168.1.10</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80</a:t>
            </a:r>
            <a:r>
              <a:rPr lang="en-US" sz="1500">
                <a:latin typeface="Courier New" panose="02070309020205020404" pitchFamily="49" charset="0"/>
                <a:cs typeface="Courier New" panose="02070309020205020404" pitchFamily="49" charset="0"/>
              </a:rPr>
              <a:t> </a:t>
            </a:r>
            <a:r>
              <a:rPr lang="en-US" sz="1500">
                <a:solidFill>
                  <a:srgbClr val="0000FF"/>
                </a:solidFill>
                <a:latin typeface="Courier New" panose="02070309020205020404" pitchFamily="49" charset="0"/>
                <a:cs typeface="Courier New" panose="02070309020205020404" pitchFamily="49" charset="0"/>
              </a:rPr>
              <a:t>10.10.2.1</a:t>
            </a:r>
            <a:r>
              <a:rPr lang="en-US" sz="1500">
                <a:latin typeface="Courier New" panose="02070309020205020404" pitchFamily="49" charset="0"/>
                <a:cs typeface="Courier New" panose="02070309020205020404" pitchFamily="49" charset="0"/>
              </a:rPr>
              <a:t> </a:t>
            </a:r>
            <a:r>
              <a:rPr lang="en-US" sz="1500">
                <a:solidFill>
                  <a:srgbClr val="FF0000"/>
                </a:solidFill>
                <a:latin typeface="Courier New" panose="02070309020205020404" pitchFamily="49" charset="0"/>
                <a:cs typeface="Courier New" panose="02070309020205020404" pitchFamily="49" charset="0"/>
              </a:rPr>
              <a:t>80</a:t>
            </a:r>
          </a:p>
          <a:p>
            <a:r>
              <a:rPr lang="en-US" sz="1500">
                <a:latin typeface="Courier New" panose="02070309020205020404" pitchFamily="49" charset="0"/>
                <a:cs typeface="Courier New" panose="02070309020205020404" pitchFamily="49" charset="0"/>
              </a:rPr>
              <a:t>!</a:t>
            </a:r>
          </a:p>
        </p:txBody>
      </p:sp>
      <p:pic>
        <p:nvPicPr>
          <p:cNvPr id="6" name="Picture 5">
            <a:extLst>
              <a:ext uri="{FF2B5EF4-FFF2-40B4-BE49-F238E27FC236}">
                <a16:creationId xmlns:a16="http://schemas.microsoft.com/office/drawing/2014/main" xmlns="" id="{793751C9-9A95-4312-9797-1B5EC6FF6B37}"/>
              </a:ext>
            </a:extLst>
          </p:cNvPr>
          <p:cNvPicPr>
            <a:picLocks noChangeAspect="1"/>
          </p:cNvPicPr>
          <p:nvPr/>
        </p:nvPicPr>
        <p:blipFill>
          <a:blip r:embed="rId2"/>
          <a:stretch>
            <a:fillRect/>
          </a:stretch>
        </p:blipFill>
        <p:spPr>
          <a:xfrm>
            <a:off x="302303" y="4022017"/>
            <a:ext cx="4069283" cy="1442866"/>
          </a:xfrm>
          <a:prstGeom prst="rect">
            <a:avLst/>
          </a:prstGeom>
        </p:spPr>
      </p:pic>
      <p:pic>
        <p:nvPicPr>
          <p:cNvPr id="7" name="Picture 6">
            <a:extLst>
              <a:ext uri="{FF2B5EF4-FFF2-40B4-BE49-F238E27FC236}">
                <a16:creationId xmlns:a16="http://schemas.microsoft.com/office/drawing/2014/main" xmlns="" id="{420C8107-B3F5-4F2F-A0EE-4CD8C34DA3E6}"/>
              </a:ext>
            </a:extLst>
          </p:cNvPr>
          <p:cNvPicPr>
            <a:picLocks noChangeAspect="1"/>
          </p:cNvPicPr>
          <p:nvPr/>
        </p:nvPicPr>
        <p:blipFill>
          <a:blip r:embed="rId3"/>
          <a:stretch>
            <a:fillRect/>
          </a:stretch>
        </p:blipFill>
        <p:spPr>
          <a:xfrm>
            <a:off x="228600" y="1986134"/>
            <a:ext cx="4059052" cy="1442866"/>
          </a:xfrm>
          <a:prstGeom prst="rect">
            <a:avLst/>
          </a:prstGeom>
        </p:spPr>
      </p:pic>
    </p:spTree>
    <p:extLst>
      <p:ext uri="{BB962C8B-B14F-4D97-AF65-F5344CB8AC3E}">
        <p14:creationId xmlns:p14="http://schemas.microsoft.com/office/powerpoint/2010/main" val="2628229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42" presetClass="entr" presetSubtype="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2" presetClass="entr" presetSubtype="0"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Một số chú ý khác (CAR, NTP, SysLog Server)</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467331" y="837394"/>
            <a:ext cx="11257337" cy="1077218"/>
          </a:xfrm>
          <a:prstGeom prst="rect">
            <a:avLst/>
          </a:prstGeom>
          <a:noFill/>
        </p:spPr>
        <p:txBody>
          <a:bodyPr wrap="square" rtlCol="0">
            <a:spAutoFit/>
          </a:bodyPr>
          <a:lstStyle/>
          <a:p>
            <a:pPr algn="just">
              <a:buFontTx/>
              <a:buChar char="-"/>
            </a:pPr>
            <a:r>
              <a:rPr lang="en-US" sz="1600">
                <a:latin typeface="Arial" panose="020B0604020202020204" pitchFamily="34" charset="0"/>
                <a:cs typeface="Arial" panose="020B0604020202020204" pitchFamily="34" charset="0"/>
              </a:rPr>
              <a:t> Ngoài ra còn một số khai báo khác để hạn chế việc tấn công bảo mật như giới hạn tốc độ Rate-limit hoặc Committed Access Rate (CAR)</a:t>
            </a:r>
          </a:p>
          <a:p>
            <a:pPr algn="just">
              <a:buFontTx/>
              <a:buChar char="-"/>
            </a:pPr>
            <a:r>
              <a:rPr lang="en-US" sz="1600">
                <a:latin typeface="Arial" panose="020B0604020202020204" pitchFamily="34" charset="0"/>
                <a:cs typeface="Arial" panose="020B0604020202020204" pitchFamily="34" charset="0"/>
              </a:rPr>
              <a:t> Ngoài ra để phục vụ công tác kiểm tra, xử lý sự cố thì cần khai báo thêm đồng bộ thời gian NTP (Network Time Protocol), lưu vết (Syslog Server).</a:t>
            </a:r>
          </a:p>
        </p:txBody>
      </p:sp>
      <p:sp>
        <p:nvSpPr>
          <p:cNvPr id="4" name="TextBox 3">
            <a:extLst>
              <a:ext uri="{FF2B5EF4-FFF2-40B4-BE49-F238E27FC236}">
                <a16:creationId xmlns:a16="http://schemas.microsoft.com/office/drawing/2014/main" xmlns="" id="{23A4D94D-D3EA-4E9C-BCF4-0A45AE5E3566}"/>
              </a:ext>
            </a:extLst>
          </p:cNvPr>
          <p:cNvSpPr txBox="1"/>
          <p:nvPr/>
        </p:nvSpPr>
        <p:spPr>
          <a:xfrm>
            <a:off x="549991" y="1998971"/>
            <a:ext cx="11092015" cy="1938992"/>
          </a:xfrm>
          <a:prstGeom prst="rect">
            <a:avLst/>
          </a:prstGeom>
          <a:noFill/>
          <a:ln>
            <a:solidFill>
              <a:srgbClr val="3EC29C"/>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interface Serial3/0</a:t>
            </a:r>
          </a:p>
          <a:p>
            <a:r>
              <a:rPr lang="en-US" sz="1500">
                <a:latin typeface="Courier New" panose="02070309020205020404" pitchFamily="49" charset="0"/>
                <a:cs typeface="Courier New" panose="02070309020205020404" pitchFamily="49" charset="0"/>
              </a:rPr>
              <a:t>ip address 192.168.10.9 255.255.255.252</a:t>
            </a:r>
          </a:p>
          <a:p>
            <a:r>
              <a:rPr lang="en-US" sz="1500">
                <a:latin typeface="Courier New" panose="02070309020205020404" pitchFamily="49" charset="0"/>
                <a:cs typeface="Courier New" panose="02070309020205020404" pitchFamily="49" charset="0"/>
              </a:rPr>
              <a:t>rate−limit input access−group 110 32000 8000 8000 conform−action transmit exceed−action drop</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access−list 110 permit icmp any any echo</a:t>
            </a:r>
          </a:p>
          <a:p>
            <a:r>
              <a:rPr lang="en-US" sz="1500">
                <a:latin typeface="Courier New" panose="02070309020205020404" pitchFamily="49" charset="0"/>
                <a:cs typeface="Courier New" panose="02070309020205020404" pitchFamily="49" charset="0"/>
              </a:rPr>
              <a:t>access−list 110 permit icmp any any echo−reply</a:t>
            </a:r>
          </a:p>
          <a:p>
            <a:r>
              <a:rPr lang="en-US" sz="1500">
                <a:latin typeface="Courier New" panose="02070309020205020404" pitchFamily="49" charset="0"/>
                <a:cs typeface="Courier New" panose="02070309020205020404" pitchFamily="49" charset="0"/>
              </a:rPr>
              <a:t>!</a:t>
            </a:r>
          </a:p>
        </p:txBody>
      </p:sp>
      <p:sp>
        <p:nvSpPr>
          <p:cNvPr id="5" name="TextBox 4">
            <a:extLst>
              <a:ext uri="{FF2B5EF4-FFF2-40B4-BE49-F238E27FC236}">
                <a16:creationId xmlns:a16="http://schemas.microsoft.com/office/drawing/2014/main" xmlns="" id="{FC32F5EA-C865-44BB-A877-523942C0B95C}"/>
              </a:ext>
            </a:extLst>
          </p:cNvPr>
          <p:cNvSpPr txBox="1"/>
          <p:nvPr/>
        </p:nvSpPr>
        <p:spPr>
          <a:xfrm>
            <a:off x="1150626" y="4153115"/>
            <a:ext cx="4382575" cy="1477328"/>
          </a:xfrm>
          <a:prstGeom prst="rect">
            <a:avLst/>
          </a:prstGeom>
          <a:noFill/>
          <a:ln>
            <a:solidFill>
              <a:srgbClr val="3EC29C"/>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clock timezone VietNam 7</a:t>
            </a:r>
          </a:p>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ntp server 192.168.254.1 prefer</a:t>
            </a:r>
          </a:p>
          <a:p>
            <a:r>
              <a:rPr lang="en-US" sz="1500">
                <a:latin typeface="Courier New" panose="02070309020205020404" pitchFamily="49" charset="0"/>
                <a:cs typeface="Courier New" panose="02070309020205020404" pitchFamily="49" charset="0"/>
              </a:rPr>
              <a:t>ntp server 198.111.152.100</a:t>
            </a:r>
          </a:p>
          <a:p>
            <a:r>
              <a:rPr lang="en-US" sz="1500">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xmlns="" id="{2539126A-259F-47A8-920E-0C92E806D58F}"/>
              </a:ext>
            </a:extLst>
          </p:cNvPr>
          <p:cNvSpPr txBox="1"/>
          <p:nvPr/>
        </p:nvSpPr>
        <p:spPr>
          <a:xfrm>
            <a:off x="6538414" y="4268532"/>
            <a:ext cx="4382575" cy="1246495"/>
          </a:xfrm>
          <a:prstGeom prst="rect">
            <a:avLst/>
          </a:prstGeom>
          <a:noFill/>
          <a:ln>
            <a:solidFill>
              <a:srgbClr val="3EC29C"/>
            </a:solidFill>
          </a:ln>
        </p:spPr>
        <p:txBody>
          <a:bodyPr wrap="square" rtlCol="0">
            <a:spAutoFit/>
          </a:bodyPr>
          <a:lstStyle/>
          <a:p>
            <a:r>
              <a:rPr lang="en-US" sz="1500">
                <a:latin typeface="Courier New" panose="02070309020205020404" pitchFamily="49" charset="0"/>
                <a:cs typeface="Courier New" panose="02070309020205020404" pitchFamily="49" charset="0"/>
              </a:rPr>
              <a:t>!</a:t>
            </a:r>
          </a:p>
          <a:p>
            <a:r>
              <a:rPr lang="en-US" sz="1500">
                <a:latin typeface="Courier New" panose="02070309020205020404" pitchFamily="49" charset="0"/>
                <a:cs typeface="Courier New" panose="02070309020205020404" pitchFamily="49" charset="0"/>
              </a:rPr>
              <a:t>logging buffered 16777216 </a:t>
            </a:r>
          </a:p>
          <a:p>
            <a:r>
              <a:rPr lang="en-US" sz="1500">
                <a:latin typeface="Courier New" panose="02070309020205020404" pitchFamily="49" charset="0"/>
                <a:cs typeface="Courier New" panose="02070309020205020404" pitchFamily="49" charset="0"/>
              </a:rPr>
              <a:t>logging host 192.168.2.47</a:t>
            </a:r>
          </a:p>
          <a:p>
            <a:r>
              <a:rPr lang="en-US" sz="1500">
                <a:latin typeface="Courier New" panose="02070309020205020404" pitchFamily="49" charset="0"/>
                <a:cs typeface="Courier New" panose="02070309020205020404" pitchFamily="49" charset="0"/>
              </a:rPr>
              <a:t>logging on</a:t>
            </a:r>
          </a:p>
          <a:p>
            <a:r>
              <a:rPr lang="en-US" sz="150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077893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42" presetClass="entr" presetSubtype="0"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1000"/>
                                        <p:tgtEl>
                                          <p:spTgt spid="6"/>
                                        </p:tgtEl>
                                      </p:cBhvr>
                                    </p:animEffect>
                                    <p:anim calcmode="lin" valueType="num">
                                      <p:cBhvr>
                                        <p:cTn id="34" dur="1000" fill="hold"/>
                                        <p:tgtEl>
                                          <p:spTgt spid="6"/>
                                        </p:tgtEl>
                                        <p:attrNameLst>
                                          <p:attrName>ppt_x</p:attrName>
                                        </p:attrNameLst>
                                      </p:cBhvr>
                                      <p:tavLst>
                                        <p:tav tm="0">
                                          <p:val>
                                            <p:strVal val="#ppt_x"/>
                                          </p:val>
                                        </p:tav>
                                        <p:tav tm="100000">
                                          <p:val>
                                            <p:strVal val="#ppt_x"/>
                                          </p:val>
                                        </p:tav>
                                      </p:tavLst>
                                    </p:anim>
                                    <p:anim calcmode="lin" valueType="num">
                                      <p:cBhvr>
                                        <p:cTn id="3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63093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Giới thiệu ACL</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540215" y="885653"/>
            <a:ext cx="11257337" cy="1323439"/>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một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phương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thức</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bảo</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mật</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cơ</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bản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nhất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nhưng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rất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quan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trọng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hệ</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thống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mạng</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một</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danh</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sách</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yêu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kiểm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để</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kiểm</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soát</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việc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truy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cập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ứng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dụng</a:t>
            </a:r>
            <a:r>
              <a:rPr lang="en-US" sz="1600" dirty="0">
                <a:latin typeface="Arial" panose="020B0604020202020204" pitchFamily="34" charset="0"/>
                <a:cs typeface="Arial" panose="020B0604020202020204" pitchFamily="34" charset="0"/>
              </a:rPr>
              <a:t> hay </a:t>
            </a:r>
            <a:r>
              <a:rPr lang="en-US" sz="1600" dirty="0" err="1">
                <a:latin typeface="Arial" panose="020B0604020202020204" pitchFamily="34" charset="0"/>
                <a:cs typeface="Arial" panose="020B0604020202020204" pitchFamily="34" charset="0"/>
              </a:rPr>
              <a:t>dịch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vụ</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mạng</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hành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động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chính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của</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Permit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Deny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hành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động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này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phụ</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thuộc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đặt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ra.</a:t>
            </a:r>
            <a:r>
              <a:rPr lang="en-US" sz="1600" dirty="0">
                <a:latin typeface="Arial" panose="020B0604020202020204" pitchFamily="34" charset="0"/>
                <a:cs typeface="Arial" panose="020B0604020202020204" pitchFamily="34" charset="0"/>
              </a:rPr>
              <a:t> </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Việc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kiểm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soát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thực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cả</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hai</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hướng</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vào</a:t>
            </a:r>
            <a:r>
              <a:rPr lang="en-US" sz="1600" dirty="0">
                <a:latin typeface="Arial" panose="020B0604020202020204" pitchFamily="34" charset="0"/>
                <a:cs typeface="Arial" panose="020B0604020202020204" pitchFamily="34" charset="0"/>
              </a:rPr>
              <a:t> &amp; </a:t>
            </a:r>
            <a:r>
              <a:rPr lang="en-US" sz="1600" dirty="0" err="1">
                <a:latin typeface="Arial" panose="020B0604020202020204" pitchFamily="34" charset="0"/>
                <a:cs typeface="Arial" panose="020B0604020202020204" pitchFamily="34" charset="0"/>
              </a:rPr>
              <a: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hoặc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đến</a:t>
            </a:r>
            <a:r>
              <a:rPr lang="en-US" sz="1600" dirty="0">
                <a:latin typeface="Arial" panose="020B0604020202020204" pitchFamily="34" charset="0"/>
                <a:cs typeface="Arial" panose="020B0604020202020204" pitchFamily="34" charset="0"/>
              </a:rPr>
              <a:t> &amp; </a:t>
            </a:r>
            <a:r>
              <a:rPr lang="en-US" sz="1600" dirty="0" err="1">
                <a:latin typeface="Arial" panose="020B0604020202020204" pitchFamily="34" charset="0"/>
                <a:cs typeface="Arial" panose="020B0604020202020204" pitchFamily="34" charset="0"/>
              </a:rPr>
              <a:t>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khỏi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hay </a:t>
            </a:r>
            <a:r>
              <a:rPr lang="en-US" sz="1600" dirty="0" err="1">
                <a:latin typeface="Arial" panose="020B0604020202020204" pitchFamily="34" charset="0"/>
                <a:cs typeface="Arial" panose="020B0604020202020204" pitchFamily="34" charset="0"/>
              </a:rPr>
              <a:t>hệ</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thống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mạng</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thường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khai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báo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Switch</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Router</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đặc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biệt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Firewall</a:t>
            </a:r>
            <a:r>
              <a:rPr lang="en-US" sz="1600" dirty="0">
                <a:latin typeface="Arial" panose="020B0604020202020204" pitchFamily="34" charset="0"/>
                <a:cs typeface="Arial" panose="020B0604020202020204" pitchFamily="34" charset="0"/>
              </a:rPr>
              <a:t>.</a:t>
            </a:r>
          </a:p>
        </p:txBody>
      </p:sp>
      <p:pic>
        <p:nvPicPr>
          <p:cNvPr id="4" name="Picture 3">
            <a:extLst>
              <a:ext uri="{FF2B5EF4-FFF2-40B4-BE49-F238E27FC236}">
                <a16:creationId xmlns:a16="http://schemas.microsoft.com/office/drawing/2014/main" xmlns="" id="{46660228-E029-48C8-9C85-E8DF2BF93836}"/>
              </a:ext>
            </a:extLst>
          </p:cNvPr>
          <p:cNvPicPr>
            <a:picLocks noChangeAspect="1"/>
          </p:cNvPicPr>
          <p:nvPr/>
        </p:nvPicPr>
        <p:blipFill>
          <a:blip r:embed="rId2"/>
          <a:stretch>
            <a:fillRect/>
          </a:stretch>
        </p:blipFill>
        <p:spPr>
          <a:xfrm>
            <a:off x="3400422" y="2907949"/>
            <a:ext cx="2914650" cy="2152650"/>
          </a:xfrm>
          <a:prstGeom prst="rect">
            <a:avLst/>
          </a:prstGeom>
        </p:spPr>
      </p:pic>
      <p:pic>
        <p:nvPicPr>
          <p:cNvPr id="5" name="Picture 4">
            <a:extLst>
              <a:ext uri="{FF2B5EF4-FFF2-40B4-BE49-F238E27FC236}">
                <a16:creationId xmlns:a16="http://schemas.microsoft.com/office/drawing/2014/main" xmlns="" id="{BF959BB3-F625-4C68-9C7A-25D58DA840B6}"/>
              </a:ext>
            </a:extLst>
          </p:cNvPr>
          <p:cNvPicPr>
            <a:picLocks noChangeAspect="1"/>
          </p:cNvPicPr>
          <p:nvPr/>
        </p:nvPicPr>
        <p:blipFill>
          <a:blip r:embed="rId3"/>
          <a:stretch>
            <a:fillRect/>
          </a:stretch>
        </p:blipFill>
        <p:spPr>
          <a:xfrm>
            <a:off x="745355" y="3142037"/>
            <a:ext cx="1759934" cy="1460189"/>
          </a:xfrm>
          <a:prstGeom prst="rect">
            <a:avLst/>
          </a:prstGeom>
        </p:spPr>
      </p:pic>
      <p:pic>
        <p:nvPicPr>
          <p:cNvPr id="6" name="Picture 5">
            <a:extLst>
              <a:ext uri="{FF2B5EF4-FFF2-40B4-BE49-F238E27FC236}">
                <a16:creationId xmlns:a16="http://schemas.microsoft.com/office/drawing/2014/main" xmlns="" id="{0E769A06-4161-476B-B3E9-9AE3D6F6DD2B}"/>
              </a:ext>
            </a:extLst>
          </p:cNvPr>
          <p:cNvPicPr>
            <a:picLocks noChangeAspect="1"/>
          </p:cNvPicPr>
          <p:nvPr/>
        </p:nvPicPr>
        <p:blipFill>
          <a:blip r:embed="rId4"/>
          <a:stretch>
            <a:fillRect/>
          </a:stretch>
        </p:blipFill>
        <p:spPr>
          <a:xfrm>
            <a:off x="7096950" y="2685348"/>
            <a:ext cx="4700602" cy="2375251"/>
          </a:xfrm>
          <a:prstGeom prst="rect">
            <a:avLst/>
          </a:prstGeom>
        </p:spPr>
      </p:pic>
    </p:spTree>
    <p:extLst>
      <p:ext uri="{BB962C8B-B14F-4D97-AF65-F5344CB8AC3E}">
        <p14:creationId xmlns:p14="http://schemas.microsoft.com/office/powerpoint/2010/main" val="1219032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9">
                                            <p:txEl>
                                              <p:pRg st="2" end="2"/>
                                            </p:txEl>
                                          </p:spTgt>
                                        </p:tgtEl>
                                        <p:attrNameLst>
                                          <p:attrName>style.visibility</p:attrName>
                                        </p:attrNameLst>
                                      </p:cBhvr>
                                      <p:to>
                                        <p:strVal val="visible"/>
                                      </p:to>
                                    </p:set>
                                    <p:animEffect transition="in" filter="fade">
                                      <p:cBhvr>
                                        <p:cTn id="27" dur="1000"/>
                                        <p:tgtEl>
                                          <p:spTgt spid="9">
                                            <p:txEl>
                                              <p:pRg st="2" end="2"/>
                                            </p:txEl>
                                          </p:spTgt>
                                        </p:tgtEl>
                                      </p:cBhvr>
                                    </p:animEffect>
                                    <p:anim calcmode="lin" valueType="num">
                                      <p:cBhvr>
                                        <p:cTn id="2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42" presetClass="entr" presetSubtype="0" fill="hold" nodeType="after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1000"/>
                                        <p:tgtEl>
                                          <p:spTgt spid="4"/>
                                        </p:tgtEl>
                                      </p:cBhvr>
                                    </p:animEffect>
                                    <p:anim calcmode="lin" valueType="num">
                                      <p:cBhvr>
                                        <p:cTn id="34" dur="1000" fill="hold"/>
                                        <p:tgtEl>
                                          <p:spTgt spid="4"/>
                                        </p:tgtEl>
                                        <p:attrNameLst>
                                          <p:attrName>ppt_x</p:attrName>
                                        </p:attrNameLst>
                                      </p:cBhvr>
                                      <p:tavLst>
                                        <p:tav tm="0">
                                          <p:val>
                                            <p:strVal val="#ppt_x"/>
                                          </p:val>
                                        </p:tav>
                                        <p:tav tm="100000">
                                          <p:val>
                                            <p:strVal val="#ppt_x"/>
                                          </p:val>
                                        </p:tav>
                                      </p:tavLst>
                                    </p:anim>
                                    <p:anim calcmode="lin" valueType="num">
                                      <p:cBhvr>
                                        <p:cTn id="3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9">
                                            <p:txEl>
                                              <p:pRg st="3" end="3"/>
                                            </p:txEl>
                                          </p:spTgt>
                                        </p:tgtEl>
                                        <p:attrNameLst>
                                          <p:attrName>style.visibility</p:attrName>
                                        </p:attrNameLst>
                                      </p:cBhvr>
                                      <p:to>
                                        <p:strVal val="visible"/>
                                      </p:to>
                                    </p:set>
                                    <p:animEffect transition="in" filter="fade">
                                      <p:cBhvr>
                                        <p:cTn id="40" dur="1000"/>
                                        <p:tgtEl>
                                          <p:spTgt spid="9">
                                            <p:txEl>
                                              <p:pRg st="3" end="3"/>
                                            </p:txEl>
                                          </p:spTgt>
                                        </p:tgtEl>
                                      </p:cBhvr>
                                    </p:animEffect>
                                    <p:anim calcmode="lin" valueType="num">
                                      <p:cBhvr>
                                        <p:cTn id="41"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42"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par>
                          <p:cTn id="43" fill="hold">
                            <p:stCondLst>
                              <p:cond delay="1000"/>
                            </p:stCondLst>
                            <p:childTnLst>
                              <p:par>
                                <p:cTn id="44" presetID="42" presetClass="entr" presetSubtype="0" fill="hold" nodeType="after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fade">
                                      <p:cBhvr>
                                        <p:cTn id="46" dur="1000"/>
                                        <p:tgtEl>
                                          <p:spTgt spid="6"/>
                                        </p:tgtEl>
                                      </p:cBhvr>
                                    </p:animEffect>
                                    <p:anim calcmode="lin" valueType="num">
                                      <p:cBhvr>
                                        <p:cTn id="47" dur="1000" fill="hold"/>
                                        <p:tgtEl>
                                          <p:spTgt spid="6"/>
                                        </p:tgtEl>
                                        <p:attrNameLst>
                                          <p:attrName>ppt_x</p:attrName>
                                        </p:attrNameLst>
                                      </p:cBhvr>
                                      <p:tavLst>
                                        <p:tav tm="0">
                                          <p:val>
                                            <p:strVal val="#ppt_x"/>
                                          </p:val>
                                        </p:tav>
                                        <p:tav tm="100000">
                                          <p:val>
                                            <p:strVal val="#ppt_x"/>
                                          </p:val>
                                        </p:tav>
                                      </p:tavLst>
                                    </p:anim>
                                    <p:anim calcmode="lin" valueType="num">
                                      <p:cBhvr>
                                        <p:cTn id="4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9">
                                            <p:txEl>
                                              <p:pRg st="4" end="4"/>
                                            </p:txEl>
                                          </p:spTgt>
                                        </p:tgtEl>
                                        <p:attrNameLst>
                                          <p:attrName>style.visibility</p:attrName>
                                        </p:attrNameLst>
                                      </p:cBhvr>
                                      <p:to>
                                        <p:strVal val="visible"/>
                                      </p:to>
                                    </p:set>
                                    <p:animEffect transition="in" filter="fade">
                                      <p:cBhvr>
                                        <p:cTn id="53" dur="1000"/>
                                        <p:tgtEl>
                                          <p:spTgt spid="9">
                                            <p:txEl>
                                              <p:pRg st="4" end="4"/>
                                            </p:txEl>
                                          </p:spTgt>
                                        </p:tgtEl>
                                      </p:cBhvr>
                                    </p:animEffect>
                                    <p:anim calcmode="lin" valueType="num">
                                      <p:cBhvr>
                                        <p:cTn id="54"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55"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Hoạt động của ACL</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540215" y="885653"/>
            <a:ext cx="11257337" cy="1815882"/>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kiểm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gồm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loại</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giao</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thức</a:t>
            </a:r>
            <a:r>
              <a:rPr lang="en-US" sz="1600" dirty="0">
                <a:solidFill>
                  <a:srgbClr val="FF0000"/>
                </a:solidFill>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(TCP/UDP, Port Number), </a:t>
            </a:r>
            <a:r>
              <a:rPr lang="en-US" sz="1600" dirty="0" err="1">
                <a:latin typeface="Arial" panose="020B0604020202020204" pitchFamily="34" charset="0"/>
                <a:cs typeface="Arial" panose="020B0604020202020204" pitchFamily="34" charset="0"/>
              </a:rPr>
              <a:t>địa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IP</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nguồn</a:t>
            </a:r>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đích</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hướng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truyền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dữ</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liệu</a:t>
            </a:r>
            <a:r>
              <a:rPr lang="en-US" sz="1600" dirty="0">
                <a:latin typeface="Arial" panose="020B0604020202020204" pitchFamily="34" charset="0"/>
                <a:cs typeface="Arial" panose="020B0604020202020204" pitchFamily="34" charset="0"/>
              </a:rPr>
              <a:t> IN/OUT.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Mỗi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hướng</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IN</a:t>
            </a:r>
            <a:r>
              <a:rPr lang="en-US" sz="1600" dirty="0">
                <a:latin typeface="Arial" panose="020B0604020202020204" pitchFamily="34" charset="0"/>
                <a:cs typeface="Arial" panose="020B0604020202020204" pitchFamily="34" charset="0"/>
              </a:rPr>
              <a:t>/</a:t>
            </a:r>
            <a:r>
              <a:rPr lang="en-US" sz="1600" dirty="0">
                <a:solidFill>
                  <a:srgbClr val="FF0000"/>
                </a:solidFill>
                <a:latin typeface="Arial" panose="020B0604020202020204" pitchFamily="34" charset="0"/>
                <a:cs typeface="Arial" panose="020B0604020202020204" pitchFamily="34" charset="0"/>
              </a:rPr>
              <a:t>OUT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sẽ</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riêng</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Việc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kiểm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thực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từ</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trên</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xuống</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dưới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nếu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nào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thỏa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mãn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thực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hành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động</a:t>
            </a:r>
            <a:r>
              <a:rPr lang="en-US" sz="1600" dirty="0">
                <a:latin typeface="Arial" panose="020B0604020202020204" pitchFamily="34" charset="0"/>
                <a:cs typeface="Arial" panose="020B0604020202020204" pitchFamily="34" charset="0"/>
              </a:rPr>
              <a:t> ở </a:t>
            </a:r>
            <a:r>
              <a:rPr lang="en-US" sz="1600" dirty="0" err="1">
                <a:latin typeface="Arial" panose="020B0604020202020204" pitchFamily="34" charset="0"/>
                <a:cs typeface="Arial" panose="020B0604020202020204" pitchFamily="34" charset="0"/>
              </a:rPr>
              <a:t>điều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và</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dừng</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lại</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Nếu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không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nào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thỏa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mãn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mỗi</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luôn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một</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điều</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kiện</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ẩn</a:t>
            </a:r>
            <a:r>
              <a:rPr lang="en-US" sz="1600" dirty="0">
                <a:latin typeface="Arial" panose="020B0604020202020204" pitchFamily="34" charset="0"/>
                <a:cs typeface="Arial" panose="020B0604020202020204" pitchFamily="34" charset="0"/>
              </a:rPr>
              <a:t> ở </a:t>
            </a:r>
            <a:r>
              <a:rPr lang="en-US" sz="1600" dirty="0" err="1">
                <a:latin typeface="Arial" panose="020B0604020202020204" pitchFamily="34" charset="0"/>
                <a:cs typeface="Arial" panose="020B0604020202020204" pitchFamily="34" charset="0"/>
              </a:rPr>
              <a:t>cuối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cùng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DENY ALL</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những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dòng</a:t>
            </a:r>
            <a:r>
              <a:rPr lang="en-US" sz="1600" dirty="0">
                <a:latin typeface="Arial" panose="020B0604020202020204" pitchFamily="34" charset="0"/>
                <a:cs typeface="Arial" panose="020B0604020202020204" pitchFamily="34" charset="0"/>
              </a:rPr>
              <a:t> PERMIT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trên</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không</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được</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để</a:t>
            </a:r>
            <a:r>
              <a:rPr lang="en-US" sz="1600" dirty="0">
                <a:latin typeface="Arial" panose="020B0604020202020204" pitchFamily="34" charset="0"/>
                <a:cs typeface="Arial" panose="020B0604020202020204" pitchFamily="34" charset="0"/>
              </a:rPr>
              <a:t> PERMIT ALL ở </a:t>
            </a:r>
            <a:r>
              <a:rPr lang="en-US" sz="1600" dirty="0" err="1">
                <a:latin typeface="Arial" panose="020B0604020202020204" pitchFamily="34" charset="0"/>
                <a:cs typeface="Arial" panose="020B0604020202020204" pitchFamily="34" charset="0"/>
              </a:rPr>
              <a:t>trên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cùng</a:t>
            </a:r>
            <a:r>
              <a:rPr lang="en-US" sz="1600" dirty="0">
                <a:latin typeface="Arial" panose="020B0604020202020204" pitchFamily="34" charset="0"/>
                <a:cs typeface="Arial" panose="020B0604020202020204" pitchFamily="34" charset="0"/>
              </a:rPr>
              <a:t>.</a:t>
            </a:r>
          </a:p>
        </p:txBody>
      </p:sp>
      <p:pic>
        <p:nvPicPr>
          <p:cNvPr id="7" name="Picture 6">
            <a:extLst>
              <a:ext uri="{FF2B5EF4-FFF2-40B4-BE49-F238E27FC236}">
                <a16:creationId xmlns:a16="http://schemas.microsoft.com/office/drawing/2014/main" xmlns="" id="{D9ECBBFD-3DA1-4D6C-B5C2-45630039D803}"/>
              </a:ext>
            </a:extLst>
          </p:cNvPr>
          <p:cNvPicPr>
            <a:picLocks noChangeAspect="1"/>
          </p:cNvPicPr>
          <p:nvPr/>
        </p:nvPicPr>
        <p:blipFill>
          <a:blip r:embed="rId2"/>
          <a:stretch>
            <a:fillRect/>
          </a:stretch>
        </p:blipFill>
        <p:spPr>
          <a:xfrm>
            <a:off x="262309" y="3291404"/>
            <a:ext cx="3560466" cy="2062103"/>
          </a:xfrm>
          <a:prstGeom prst="rect">
            <a:avLst/>
          </a:prstGeom>
        </p:spPr>
      </p:pic>
      <p:pic>
        <p:nvPicPr>
          <p:cNvPr id="3" name="Picture 2">
            <a:extLst>
              <a:ext uri="{FF2B5EF4-FFF2-40B4-BE49-F238E27FC236}">
                <a16:creationId xmlns:a16="http://schemas.microsoft.com/office/drawing/2014/main" xmlns="" id="{A88F612F-83E8-4AAE-B195-D994C63F4B3A}"/>
              </a:ext>
            </a:extLst>
          </p:cNvPr>
          <p:cNvPicPr>
            <a:picLocks noChangeAspect="1"/>
          </p:cNvPicPr>
          <p:nvPr/>
        </p:nvPicPr>
        <p:blipFill>
          <a:blip r:embed="rId3"/>
          <a:stretch>
            <a:fillRect/>
          </a:stretch>
        </p:blipFill>
        <p:spPr>
          <a:xfrm>
            <a:off x="3910596" y="3140111"/>
            <a:ext cx="3507234" cy="2702359"/>
          </a:xfrm>
          <a:prstGeom prst="rect">
            <a:avLst/>
          </a:prstGeom>
        </p:spPr>
      </p:pic>
      <p:pic>
        <p:nvPicPr>
          <p:cNvPr id="8" name="Picture 7">
            <a:extLst>
              <a:ext uri="{FF2B5EF4-FFF2-40B4-BE49-F238E27FC236}">
                <a16:creationId xmlns:a16="http://schemas.microsoft.com/office/drawing/2014/main" xmlns="" id="{C1F3CB4E-58F3-4FDE-AA32-39AFF57FBECE}"/>
              </a:ext>
            </a:extLst>
          </p:cNvPr>
          <p:cNvPicPr>
            <a:picLocks noChangeAspect="1"/>
          </p:cNvPicPr>
          <p:nvPr/>
        </p:nvPicPr>
        <p:blipFill>
          <a:blip r:embed="rId4"/>
          <a:stretch>
            <a:fillRect/>
          </a:stretch>
        </p:blipFill>
        <p:spPr>
          <a:xfrm>
            <a:off x="7791488" y="3080374"/>
            <a:ext cx="4006064" cy="2062103"/>
          </a:xfrm>
          <a:prstGeom prst="rect">
            <a:avLst/>
          </a:prstGeom>
        </p:spPr>
      </p:pic>
    </p:spTree>
    <p:extLst>
      <p:ext uri="{BB962C8B-B14F-4D97-AF65-F5344CB8AC3E}">
        <p14:creationId xmlns:p14="http://schemas.microsoft.com/office/powerpoint/2010/main" val="1062959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9">
                                            <p:txEl>
                                              <p:pRg st="1" end="1"/>
                                            </p:txEl>
                                          </p:spTgt>
                                        </p:tgtEl>
                                        <p:attrNameLst>
                                          <p:attrName>style.visibility</p:attrName>
                                        </p:attrNameLst>
                                      </p:cBhvr>
                                      <p:to>
                                        <p:strVal val="visible"/>
                                      </p:to>
                                    </p:set>
                                    <p:animEffect transition="in" filter="fade">
                                      <p:cBhvr>
                                        <p:cTn id="26" dur="1000"/>
                                        <p:tgtEl>
                                          <p:spTgt spid="9">
                                            <p:txEl>
                                              <p:pRg st="1" end="1"/>
                                            </p:txEl>
                                          </p:spTgt>
                                        </p:tgtEl>
                                      </p:cBhvr>
                                    </p:animEffect>
                                    <p:anim calcmode="lin" valueType="num">
                                      <p:cBhvr>
                                        <p:cTn id="27"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9">
                                            <p:txEl>
                                              <p:pRg st="2" end="2"/>
                                            </p:txEl>
                                          </p:spTgt>
                                        </p:tgtEl>
                                        <p:attrNameLst>
                                          <p:attrName>style.visibility</p:attrName>
                                        </p:attrNameLst>
                                      </p:cBhvr>
                                      <p:to>
                                        <p:strVal val="visible"/>
                                      </p:to>
                                    </p:set>
                                    <p:animEffect transition="in" filter="fade">
                                      <p:cBhvr>
                                        <p:cTn id="33" dur="1000"/>
                                        <p:tgtEl>
                                          <p:spTgt spid="9">
                                            <p:txEl>
                                              <p:pRg st="2" end="2"/>
                                            </p:txEl>
                                          </p:spTgt>
                                        </p:tgtEl>
                                      </p:cBhvr>
                                    </p:animEffect>
                                    <p:anim calcmode="lin" valueType="num">
                                      <p:cBhvr>
                                        <p:cTn id="3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3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36" fill="hold">
                            <p:stCondLst>
                              <p:cond delay="1000"/>
                            </p:stCondLst>
                            <p:childTnLst>
                              <p:par>
                                <p:cTn id="37" presetID="42" presetClass="entr" presetSubtype="0"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1000"/>
                                        <p:tgtEl>
                                          <p:spTgt spid="3"/>
                                        </p:tgtEl>
                                      </p:cBhvr>
                                    </p:animEffect>
                                    <p:anim calcmode="lin" valueType="num">
                                      <p:cBhvr>
                                        <p:cTn id="40" dur="1000" fill="hold"/>
                                        <p:tgtEl>
                                          <p:spTgt spid="3"/>
                                        </p:tgtEl>
                                        <p:attrNameLst>
                                          <p:attrName>ppt_x</p:attrName>
                                        </p:attrNameLst>
                                      </p:cBhvr>
                                      <p:tavLst>
                                        <p:tav tm="0">
                                          <p:val>
                                            <p:strVal val="#ppt_x"/>
                                          </p:val>
                                        </p:tav>
                                        <p:tav tm="100000">
                                          <p:val>
                                            <p:strVal val="#ppt_x"/>
                                          </p:val>
                                        </p:tav>
                                      </p:tavLst>
                                    </p:anim>
                                    <p:anim calcmode="lin" valueType="num">
                                      <p:cBhvr>
                                        <p:cTn id="4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9">
                                            <p:txEl>
                                              <p:pRg st="3" end="3"/>
                                            </p:txEl>
                                          </p:spTgt>
                                        </p:tgtEl>
                                        <p:attrNameLst>
                                          <p:attrName>style.visibility</p:attrName>
                                        </p:attrNameLst>
                                      </p:cBhvr>
                                      <p:to>
                                        <p:strVal val="visible"/>
                                      </p:to>
                                    </p:set>
                                    <p:animEffect transition="in" filter="fade">
                                      <p:cBhvr>
                                        <p:cTn id="46" dur="1000"/>
                                        <p:tgtEl>
                                          <p:spTgt spid="9">
                                            <p:txEl>
                                              <p:pRg st="3" end="3"/>
                                            </p:txEl>
                                          </p:spTgt>
                                        </p:tgtEl>
                                      </p:cBhvr>
                                    </p:animEffect>
                                    <p:anim calcmode="lin" valueType="num">
                                      <p:cBhvr>
                                        <p:cTn id="47"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48"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Phân loại ACL</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540215" y="885653"/>
            <a:ext cx="11257337" cy="1815882"/>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Standard</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Điều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kiểm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duy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nhất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là</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địa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IP </a:t>
            </a:r>
            <a:r>
              <a:rPr lang="en-US" sz="1600" dirty="0" err="1">
                <a:latin typeface="Arial" panose="020B0604020202020204" pitchFamily="34" charset="0"/>
                <a:cs typeface="Arial" panose="020B0604020202020204" pitchFamily="34" charset="0"/>
              </a:rPr>
              <a:t>nguồn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của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gói</a:t>
            </a:r>
            <a:r>
              <a:rPr lang="en-US" sz="1600" dirty="0">
                <a:latin typeface="Arial" panose="020B0604020202020204" pitchFamily="34" charset="0"/>
                <a:cs typeface="Arial" panose="020B0604020202020204" pitchFamily="34" charset="0"/>
              </a:rPr>
              <a:t> tin.</a:t>
            </a:r>
          </a:p>
          <a:p>
            <a:pPr algn="just">
              <a:buFontTx/>
              <a:buChar char="-"/>
            </a:pP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Extended</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Điều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kiểm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gồm</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địa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IP </a:t>
            </a:r>
            <a:r>
              <a:rPr lang="en-US" sz="1600" dirty="0" err="1">
                <a:latin typeface="Arial" panose="020B0604020202020204" pitchFamily="34" charset="0"/>
                <a:cs typeface="Arial" panose="020B0604020202020204" pitchFamily="34" charset="0"/>
              </a:rPr>
              <a:t>nguồn</a:t>
            </a:r>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đích</a:t>
            </a:r>
            <a:r>
              <a:rPr lang="en-US" sz="1600" dirty="0">
                <a:latin typeface="Arial" panose="020B0604020202020204" pitchFamily="34" charset="0"/>
                <a:cs typeface="Arial" panose="020B0604020202020204" pitchFamily="34" charset="0"/>
              </a:rPr>
              <a:t>, TCP hay UDP,  port </a:t>
            </a:r>
            <a:r>
              <a:rPr lang="en-US" sz="1600" dirty="0" err="1">
                <a:latin typeface="Arial" panose="020B0604020202020204" pitchFamily="34" charset="0"/>
                <a:cs typeface="Arial" panose="020B0604020202020204" pitchFamily="34" charset="0"/>
              </a:rPr>
              <a:t>nguồn</a:t>
            </a:r>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đích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loại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giao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thức</a:t>
            </a:r>
            <a:r>
              <a:rPr lang="en-US" sz="1600" dirty="0">
                <a:latin typeface="Arial" panose="020B0604020202020204" pitchFamily="34" charset="0"/>
                <a:cs typeface="Arial" panose="020B0604020202020204" pitchFamily="34" charset="0"/>
              </a:rPr>
              <a:t> ở Layer 3 </a:t>
            </a:r>
            <a:r>
              <a:rPr lang="en-US" sz="1600" dirty="0" err="1">
                <a:latin typeface="Arial" panose="020B0604020202020204" pitchFamily="34" charset="0"/>
                <a:cs typeface="Arial" panose="020B0604020202020204" pitchFamily="34" charset="0"/>
              </a:rPr>
              <a:t>như</a:t>
            </a:r>
            <a:r>
              <a:rPr lang="en-US" sz="1600" dirty="0">
                <a:latin typeface="Arial" panose="020B0604020202020204" pitchFamily="34" charset="0"/>
                <a:cs typeface="Arial" panose="020B0604020202020204" pitchFamily="34" charset="0"/>
              </a:rPr>
              <a:t> ICMP, OSPF, GRE, ...</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Mỗi</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đặt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một</a:t>
            </a:r>
            <a:r>
              <a:rPr lang="en-US" sz="1600" dirty="0">
                <a:latin typeface="Arial" panose="020B0604020202020204" pitchFamily="34" charset="0"/>
                <a:cs typeface="Arial" panose="020B0604020202020204" pitchFamily="34" charset="0"/>
              </a:rPr>
              <a:t> con </a:t>
            </a:r>
            <a:r>
              <a:rPr lang="en-US" sz="1600" dirty="0" err="1">
                <a:solidFill>
                  <a:srgbClr val="FF0000"/>
                </a:solidFill>
                <a:latin typeface="Arial" panose="020B0604020202020204" pitchFamily="34" charset="0"/>
                <a:cs typeface="Arial" panose="020B0604020202020204" pitchFamily="34" charset="0"/>
              </a:rPr>
              <a:t>số</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định</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danh</a:t>
            </a:r>
            <a:r>
              <a:rPr lang="en-US" sz="1600" dirty="0">
                <a:solidFill>
                  <a:srgbClr val="FF0000"/>
                </a:solidFill>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khác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nhau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đối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với</a:t>
            </a:r>
            <a:r>
              <a:rPr lang="en-US" sz="1600" dirty="0">
                <a:latin typeface="Arial" panose="020B0604020202020204" pitchFamily="34" charset="0"/>
                <a:cs typeface="Arial" panose="020B0604020202020204" pitchFamily="34" charset="0"/>
              </a:rPr>
              <a:t> Cisco </a:t>
            </a:r>
            <a:r>
              <a:rPr lang="en-US" sz="1600" dirty="0" err="1">
                <a:latin typeface="Arial" panose="020B0604020202020204" pitchFamily="34" charset="0"/>
                <a:cs typeface="Arial" panose="020B0604020202020204" pitchFamily="34" charset="0"/>
              </a:rPr>
              <a:t>quy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định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dãy</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số</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Standard </a:t>
            </a:r>
            <a:r>
              <a:rPr lang="en-US" sz="1600" dirty="0" err="1">
                <a:latin typeface="Arial" panose="020B0604020202020204" pitchFamily="34" charset="0"/>
                <a:cs typeface="Arial" panose="020B0604020202020204" pitchFamily="34" charset="0"/>
              </a:rPr>
              <a:t>và</a:t>
            </a:r>
            <a:r>
              <a:rPr lang="en-US" sz="1600" dirty="0">
                <a:latin typeface="Arial" panose="020B0604020202020204" pitchFamily="34" charset="0"/>
                <a:cs typeface="Arial" panose="020B0604020202020204" pitchFamily="34" charset="0"/>
              </a:rPr>
              <a:t> Extended ACL.</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thể</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đặt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các</a:t>
            </a:r>
            <a:r>
              <a:rPr lang="en-US" sz="1600" dirty="0">
                <a:latin typeface="Arial" panose="020B0604020202020204" pitchFamily="34" charset="0"/>
                <a:cs typeface="Arial" panose="020B0604020202020204" pitchFamily="34" charset="0"/>
              </a:rPr>
              <a:t> ACL (</a:t>
            </a:r>
            <a:r>
              <a:rPr lang="en-US" sz="1600" dirty="0">
                <a:solidFill>
                  <a:srgbClr val="FF0000"/>
                </a:solidFill>
                <a:latin typeface="Arial" panose="020B0604020202020204" pitchFamily="34" charset="0"/>
                <a:cs typeface="Arial" panose="020B0604020202020204" pitchFamily="34" charset="0"/>
              </a:rPr>
              <a:t>Named ACL</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Ngoài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một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số</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loại</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khác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nhưng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ít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được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sử</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dụng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trong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thực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tế</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như</a:t>
            </a:r>
            <a:r>
              <a:rPr lang="en-US" sz="1600" dirty="0">
                <a:latin typeface="Arial" panose="020B0604020202020204" pitchFamily="34" charset="0"/>
                <a:cs typeface="Arial" panose="020B0604020202020204" pitchFamily="34" charset="0"/>
              </a:rPr>
              <a:t>: Dynamic ACL, Reflexive ACL, Time-based ACL ...</a:t>
            </a:r>
          </a:p>
        </p:txBody>
      </p:sp>
      <p:pic>
        <p:nvPicPr>
          <p:cNvPr id="4" name="Picture 3">
            <a:extLst>
              <a:ext uri="{FF2B5EF4-FFF2-40B4-BE49-F238E27FC236}">
                <a16:creationId xmlns:a16="http://schemas.microsoft.com/office/drawing/2014/main" xmlns="" id="{43F9285A-39A6-4AAD-9BC6-106A0BDE3A85}"/>
              </a:ext>
            </a:extLst>
          </p:cNvPr>
          <p:cNvPicPr>
            <a:picLocks noChangeAspect="1"/>
          </p:cNvPicPr>
          <p:nvPr/>
        </p:nvPicPr>
        <p:blipFill>
          <a:blip r:embed="rId2"/>
          <a:stretch>
            <a:fillRect/>
          </a:stretch>
        </p:blipFill>
        <p:spPr>
          <a:xfrm>
            <a:off x="877684" y="3046706"/>
            <a:ext cx="4425386" cy="325320"/>
          </a:xfrm>
          <a:prstGeom prst="rect">
            <a:avLst/>
          </a:prstGeom>
        </p:spPr>
      </p:pic>
      <p:pic>
        <p:nvPicPr>
          <p:cNvPr id="5" name="Picture 4">
            <a:extLst>
              <a:ext uri="{FF2B5EF4-FFF2-40B4-BE49-F238E27FC236}">
                <a16:creationId xmlns:a16="http://schemas.microsoft.com/office/drawing/2014/main" xmlns="" id="{B276147B-A17E-4490-809B-7C5F11492F36}"/>
              </a:ext>
            </a:extLst>
          </p:cNvPr>
          <p:cNvPicPr>
            <a:picLocks noChangeAspect="1"/>
          </p:cNvPicPr>
          <p:nvPr/>
        </p:nvPicPr>
        <p:blipFill>
          <a:blip r:embed="rId3"/>
          <a:stretch>
            <a:fillRect/>
          </a:stretch>
        </p:blipFill>
        <p:spPr>
          <a:xfrm>
            <a:off x="6096000" y="3015580"/>
            <a:ext cx="5507666" cy="356446"/>
          </a:xfrm>
          <a:prstGeom prst="rect">
            <a:avLst/>
          </a:prstGeom>
        </p:spPr>
      </p:pic>
      <p:pic>
        <p:nvPicPr>
          <p:cNvPr id="6" name="Picture 5">
            <a:extLst>
              <a:ext uri="{FF2B5EF4-FFF2-40B4-BE49-F238E27FC236}">
                <a16:creationId xmlns:a16="http://schemas.microsoft.com/office/drawing/2014/main" xmlns="" id="{8DF93158-597B-4D02-A89C-5DB5E7D7593F}"/>
              </a:ext>
            </a:extLst>
          </p:cNvPr>
          <p:cNvPicPr>
            <a:picLocks noChangeAspect="1"/>
          </p:cNvPicPr>
          <p:nvPr/>
        </p:nvPicPr>
        <p:blipFill>
          <a:blip r:embed="rId4"/>
          <a:stretch>
            <a:fillRect/>
          </a:stretch>
        </p:blipFill>
        <p:spPr>
          <a:xfrm>
            <a:off x="877684" y="3895874"/>
            <a:ext cx="4645980" cy="1169579"/>
          </a:xfrm>
          <a:prstGeom prst="rect">
            <a:avLst/>
          </a:prstGeom>
        </p:spPr>
      </p:pic>
      <p:pic>
        <p:nvPicPr>
          <p:cNvPr id="8" name="Picture 7">
            <a:extLst>
              <a:ext uri="{FF2B5EF4-FFF2-40B4-BE49-F238E27FC236}">
                <a16:creationId xmlns:a16="http://schemas.microsoft.com/office/drawing/2014/main" xmlns="" id="{4BD6EA38-D11B-4091-A1E9-1D449B953227}"/>
              </a:ext>
            </a:extLst>
          </p:cNvPr>
          <p:cNvPicPr>
            <a:picLocks noChangeAspect="1"/>
          </p:cNvPicPr>
          <p:nvPr/>
        </p:nvPicPr>
        <p:blipFill>
          <a:blip r:embed="rId5"/>
          <a:stretch>
            <a:fillRect/>
          </a:stretch>
        </p:blipFill>
        <p:spPr>
          <a:xfrm>
            <a:off x="6001669" y="3938852"/>
            <a:ext cx="5065082" cy="1141719"/>
          </a:xfrm>
          <a:prstGeom prst="rect">
            <a:avLst/>
          </a:prstGeom>
        </p:spPr>
      </p:pic>
    </p:spTree>
    <p:extLst>
      <p:ext uri="{BB962C8B-B14F-4D97-AF65-F5344CB8AC3E}">
        <p14:creationId xmlns:p14="http://schemas.microsoft.com/office/powerpoint/2010/main" val="1030681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42" presetClass="entr" presetSubtype="0"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9">
                                            <p:txEl>
                                              <p:pRg st="2" end="2"/>
                                            </p:txEl>
                                          </p:spTgt>
                                        </p:tgtEl>
                                        <p:attrNameLst>
                                          <p:attrName>style.visibility</p:attrName>
                                        </p:attrNameLst>
                                      </p:cBhvr>
                                      <p:to>
                                        <p:strVal val="visible"/>
                                      </p:to>
                                    </p:set>
                                    <p:animEffect transition="in" filter="fade">
                                      <p:cBhvr>
                                        <p:cTn id="33" dur="1000"/>
                                        <p:tgtEl>
                                          <p:spTgt spid="9">
                                            <p:txEl>
                                              <p:pRg st="2" end="2"/>
                                            </p:txEl>
                                          </p:spTgt>
                                        </p:tgtEl>
                                      </p:cBhvr>
                                    </p:animEffect>
                                    <p:anim calcmode="lin" valueType="num">
                                      <p:cBhvr>
                                        <p:cTn id="3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3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36" fill="hold">
                            <p:stCondLst>
                              <p:cond delay="1000"/>
                            </p:stCondLst>
                            <p:childTnLst>
                              <p:par>
                                <p:cTn id="37" presetID="42" presetClass="entr" presetSubtype="0"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1000"/>
                                        <p:tgtEl>
                                          <p:spTgt spid="6"/>
                                        </p:tgtEl>
                                      </p:cBhvr>
                                    </p:animEffect>
                                    <p:anim calcmode="lin" valueType="num">
                                      <p:cBhvr>
                                        <p:cTn id="40" dur="1000" fill="hold"/>
                                        <p:tgtEl>
                                          <p:spTgt spid="6"/>
                                        </p:tgtEl>
                                        <p:attrNameLst>
                                          <p:attrName>ppt_x</p:attrName>
                                        </p:attrNameLst>
                                      </p:cBhvr>
                                      <p:tavLst>
                                        <p:tav tm="0">
                                          <p:val>
                                            <p:strVal val="#ppt_x"/>
                                          </p:val>
                                        </p:tav>
                                        <p:tav tm="100000">
                                          <p:val>
                                            <p:strVal val="#ppt_x"/>
                                          </p:val>
                                        </p:tav>
                                      </p:tavLst>
                                    </p:anim>
                                    <p:anim calcmode="lin" valueType="num">
                                      <p:cBhvr>
                                        <p:cTn id="41" dur="1000" fill="hold"/>
                                        <p:tgtEl>
                                          <p:spTgt spid="6"/>
                                        </p:tgtEl>
                                        <p:attrNameLst>
                                          <p:attrName>ppt_y</p:attrName>
                                        </p:attrNameLst>
                                      </p:cBhvr>
                                      <p:tavLst>
                                        <p:tav tm="0">
                                          <p:val>
                                            <p:strVal val="#ppt_y+.1"/>
                                          </p:val>
                                        </p:tav>
                                        <p:tav tm="100000">
                                          <p:val>
                                            <p:strVal val="#ppt_y"/>
                                          </p:val>
                                        </p:tav>
                                      </p:tavLst>
                                    </p:anim>
                                  </p:childTnLst>
                                </p:cTn>
                              </p:par>
                            </p:childTnLst>
                          </p:cTn>
                        </p:par>
                        <p:par>
                          <p:cTn id="42" fill="hold">
                            <p:stCondLst>
                              <p:cond delay="2000"/>
                            </p:stCondLst>
                            <p:childTnLst>
                              <p:par>
                                <p:cTn id="43" presetID="42" presetClass="entr" presetSubtype="0" fill="hold" nodeType="after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1000"/>
                                        <p:tgtEl>
                                          <p:spTgt spid="8"/>
                                        </p:tgtEl>
                                      </p:cBhvr>
                                    </p:animEffect>
                                    <p:anim calcmode="lin" valueType="num">
                                      <p:cBhvr>
                                        <p:cTn id="46" dur="1000" fill="hold"/>
                                        <p:tgtEl>
                                          <p:spTgt spid="8"/>
                                        </p:tgtEl>
                                        <p:attrNameLst>
                                          <p:attrName>ppt_x</p:attrName>
                                        </p:attrNameLst>
                                      </p:cBhvr>
                                      <p:tavLst>
                                        <p:tav tm="0">
                                          <p:val>
                                            <p:strVal val="#ppt_x"/>
                                          </p:val>
                                        </p:tav>
                                        <p:tav tm="100000">
                                          <p:val>
                                            <p:strVal val="#ppt_x"/>
                                          </p:val>
                                        </p:tav>
                                      </p:tavLst>
                                    </p:anim>
                                    <p:anim calcmode="lin" valueType="num">
                                      <p:cBhvr>
                                        <p:cTn id="4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9">
                                            <p:txEl>
                                              <p:pRg st="3" end="3"/>
                                            </p:txEl>
                                          </p:spTgt>
                                        </p:tgtEl>
                                        <p:attrNameLst>
                                          <p:attrName>style.visibility</p:attrName>
                                        </p:attrNameLst>
                                      </p:cBhvr>
                                      <p:to>
                                        <p:strVal val="visible"/>
                                      </p:to>
                                    </p:set>
                                    <p:animEffect transition="in" filter="fade">
                                      <p:cBhvr>
                                        <p:cTn id="52" dur="1000"/>
                                        <p:tgtEl>
                                          <p:spTgt spid="9">
                                            <p:txEl>
                                              <p:pRg st="3" end="3"/>
                                            </p:txEl>
                                          </p:spTgt>
                                        </p:tgtEl>
                                      </p:cBhvr>
                                    </p:animEffect>
                                    <p:anim calcmode="lin" valueType="num">
                                      <p:cBhvr>
                                        <p:cTn id="53"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54"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nodeType="clickEffect">
                                  <p:stCondLst>
                                    <p:cond delay="0"/>
                                  </p:stCondLst>
                                  <p:childTnLst>
                                    <p:set>
                                      <p:cBhvr>
                                        <p:cTn id="58" dur="1" fill="hold">
                                          <p:stCondLst>
                                            <p:cond delay="0"/>
                                          </p:stCondLst>
                                        </p:cTn>
                                        <p:tgtEl>
                                          <p:spTgt spid="9">
                                            <p:txEl>
                                              <p:pRg st="4" end="4"/>
                                            </p:txEl>
                                          </p:spTgt>
                                        </p:tgtEl>
                                        <p:attrNameLst>
                                          <p:attrName>style.visibility</p:attrName>
                                        </p:attrNameLst>
                                      </p:cBhvr>
                                      <p:to>
                                        <p:strVal val="visible"/>
                                      </p:to>
                                    </p:set>
                                    <p:animEffect transition="in" filter="fade">
                                      <p:cBhvr>
                                        <p:cTn id="59" dur="1000"/>
                                        <p:tgtEl>
                                          <p:spTgt spid="9">
                                            <p:txEl>
                                              <p:pRg st="4" end="4"/>
                                            </p:txEl>
                                          </p:spTgt>
                                        </p:tgtEl>
                                      </p:cBhvr>
                                    </p:animEffect>
                                    <p:anim calcmode="lin" valueType="num">
                                      <p:cBhvr>
                                        <p:cTn id="60"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61"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Vị trí đặt ACL</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540215" y="885653"/>
            <a:ext cx="11257337" cy="830997"/>
          </a:xfrm>
          <a:prstGeom prst="rect">
            <a:avLst/>
          </a:prstGeom>
          <a:noFill/>
        </p:spPr>
        <p:txBody>
          <a:bodyPr wrap="square" rtlCol="0">
            <a:spAutoFit/>
          </a:bodyPr>
          <a:lstStyle/>
          <a:p>
            <a:pPr algn="just">
              <a:buFontTx/>
              <a:buChar char="-"/>
            </a:pP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Việc</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đặt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vị</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trí</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rất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quan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trọng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vì</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nó</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ảnh</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hưởng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đến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hoạt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động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của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thiết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bị</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Standard</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chứa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địa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chỉ</a:t>
            </a:r>
            <a:r>
              <a:rPr lang="en-US" sz="1600" dirty="0">
                <a:latin typeface="Arial" panose="020B0604020202020204" pitchFamily="34" charset="0"/>
                <a:cs typeface="Arial" panose="020B0604020202020204" pitchFamily="34" charset="0"/>
              </a:rPr>
              <a:t> IP </a:t>
            </a:r>
            <a:r>
              <a:rPr lang="en-US" sz="1600" dirty="0" err="1">
                <a:latin typeface="Arial" panose="020B0604020202020204" pitchFamily="34" charset="0"/>
                <a:cs typeface="Arial" panose="020B0604020202020204" pitchFamily="34" charset="0"/>
              </a:rPr>
              <a:t>nguồn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đặt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tại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với</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đích</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đến</a:t>
            </a:r>
            <a:r>
              <a:rPr lang="en-US" sz="1600" dirty="0">
                <a:latin typeface="Arial" panose="020B0604020202020204" pitchFamily="34" charset="0"/>
                <a:cs typeface="Arial" panose="020B0604020202020204" pitchFamily="34" charset="0"/>
              </a:rPr>
              <a:t>.</a:t>
            </a:r>
          </a:p>
          <a:p>
            <a:pPr algn="just">
              <a:buFontTx/>
              <a:buChar char="-"/>
            </a:pPr>
            <a:r>
              <a:rPr lang="en-US" sz="1600" dirty="0">
                <a:latin typeface="Arial" panose="020B0604020202020204" pitchFamily="34" charset="0"/>
                <a:cs typeface="Arial" panose="020B0604020202020204" pitchFamily="34" charset="0"/>
              </a:rPr>
              <a:t> </a:t>
            </a:r>
            <a:r>
              <a:rPr lang="en-US" sz="1600" dirty="0">
                <a:solidFill>
                  <a:srgbClr val="FF0000"/>
                </a:solidFill>
                <a:latin typeface="Arial" panose="020B0604020202020204" pitchFamily="34" charset="0"/>
                <a:cs typeface="Arial" panose="020B0604020202020204" pitchFamily="34" charset="0"/>
              </a:rPr>
              <a:t>Extended</a:t>
            </a:r>
            <a:r>
              <a:rPr lang="en-US" sz="1600" dirty="0">
                <a:latin typeface="Arial" panose="020B0604020202020204" pitchFamily="34" charset="0"/>
                <a:cs typeface="Arial" panose="020B0604020202020204" pitchFamily="34" charset="0"/>
              </a:rPr>
              <a:t> ACL </a:t>
            </a:r>
            <a:r>
              <a:rPr lang="en-US" sz="1600" dirty="0" err="1">
                <a:latin typeface="Arial" panose="020B0604020202020204" pitchFamily="34" charset="0"/>
                <a:cs typeface="Arial" panose="020B0604020202020204" pitchFamily="34" charset="0"/>
              </a:rPr>
              <a:t>chứa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nhiều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điều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kiện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nên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đặt</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tại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cổng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gần</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với</a:t>
            </a:r>
            <a:r>
              <a:rPr lang="en-US" sz="1600" dirty="0">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nguồn</a:t>
            </a:r>
            <a:r>
              <a:rPr lang="en-US" sz="1600" dirty="0">
                <a:solidFill>
                  <a:srgbClr val="FF0000"/>
                </a:solidFill>
                <a:latin typeface="Arial" panose="020B0604020202020204" pitchFamily="34" charset="0"/>
                <a:cs typeface="Arial" panose="020B0604020202020204" pitchFamily="34" charset="0"/>
              </a:rPr>
              <a:t> </a:t>
            </a:r>
            <a:r>
              <a:rPr lang="en-US" sz="1600" dirty="0" err="1">
                <a:solidFill>
                  <a:srgbClr val="FF0000"/>
                </a:solidFill>
                <a:latin typeface="Arial" panose="020B0604020202020204" pitchFamily="34" charset="0"/>
                <a:cs typeface="Arial" panose="020B0604020202020204" pitchFamily="34" charset="0"/>
              </a:rPr>
              <a:t>gửi</a:t>
            </a:r>
            <a:r>
              <a:rPr lang="en-US" sz="1600" dirty="0">
                <a:latin typeface="Arial" panose="020B0604020202020204" pitchFamily="34" charset="0"/>
                <a:cs typeface="Arial" panose="020B0604020202020204" pitchFamily="34" charset="0"/>
              </a:rPr>
              <a:t>.</a:t>
            </a:r>
          </a:p>
        </p:txBody>
      </p:sp>
      <p:pic>
        <p:nvPicPr>
          <p:cNvPr id="3" name="Picture 2">
            <a:extLst>
              <a:ext uri="{FF2B5EF4-FFF2-40B4-BE49-F238E27FC236}">
                <a16:creationId xmlns:a16="http://schemas.microsoft.com/office/drawing/2014/main" xmlns="" id="{E738560F-1332-4CCA-B3FD-E095A6E5A99F}"/>
              </a:ext>
            </a:extLst>
          </p:cNvPr>
          <p:cNvPicPr>
            <a:picLocks noChangeAspect="1"/>
          </p:cNvPicPr>
          <p:nvPr/>
        </p:nvPicPr>
        <p:blipFill rotWithShape="1">
          <a:blip r:embed="rId2"/>
          <a:srcRect l="2279"/>
          <a:stretch/>
        </p:blipFill>
        <p:spPr>
          <a:xfrm>
            <a:off x="961625" y="2240425"/>
            <a:ext cx="4948111" cy="2270051"/>
          </a:xfrm>
          <a:prstGeom prst="rect">
            <a:avLst/>
          </a:prstGeom>
        </p:spPr>
      </p:pic>
      <p:pic>
        <p:nvPicPr>
          <p:cNvPr id="10" name="Picture 9">
            <a:extLst>
              <a:ext uri="{FF2B5EF4-FFF2-40B4-BE49-F238E27FC236}">
                <a16:creationId xmlns:a16="http://schemas.microsoft.com/office/drawing/2014/main" xmlns="" id="{81ECBFF4-1BC6-490C-9915-321BB6CE330D}"/>
              </a:ext>
            </a:extLst>
          </p:cNvPr>
          <p:cNvPicPr>
            <a:picLocks noChangeAspect="1"/>
          </p:cNvPicPr>
          <p:nvPr/>
        </p:nvPicPr>
        <p:blipFill>
          <a:blip r:embed="rId3"/>
          <a:stretch>
            <a:fillRect/>
          </a:stretch>
        </p:blipFill>
        <p:spPr>
          <a:xfrm>
            <a:off x="6282265" y="2347524"/>
            <a:ext cx="4616766" cy="2162952"/>
          </a:xfrm>
          <a:prstGeom prst="rect">
            <a:avLst/>
          </a:prstGeom>
        </p:spPr>
      </p:pic>
    </p:spTree>
    <p:extLst>
      <p:ext uri="{BB962C8B-B14F-4D97-AF65-F5344CB8AC3E}">
        <p14:creationId xmlns:p14="http://schemas.microsoft.com/office/powerpoint/2010/main" val="3164246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animEffect transition="in" filter="fade">
                                      <p:cBhvr>
                                        <p:cTn id="13" dur="1000"/>
                                        <p:tgtEl>
                                          <p:spTgt spid="9">
                                            <p:txEl>
                                              <p:pRg st="1" end="1"/>
                                            </p:txEl>
                                          </p:spTgt>
                                        </p:tgtEl>
                                      </p:cBhvr>
                                    </p:animEffect>
                                    <p:anim calcmode="lin" valueType="num">
                                      <p:cBhvr>
                                        <p:cTn id="14"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9">
                                            <p:txEl>
                                              <p:pRg st="2" end="2"/>
                                            </p:txEl>
                                          </p:spTgt>
                                        </p:tgtEl>
                                        <p:attrNameLst>
                                          <p:attrName>style.visibility</p:attrName>
                                        </p:attrNameLst>
                                      </p:cBhvr>
                                      <p:to>
                                        <p:strVal val="visible"/>
                                      </p:to>
                                    </p:set>
                                    <p:animEffect transition="in" filter="fade">
                                      <p:cBhvr>
                                        <p:cTn id="26" dur="1000"/>
                                        <p:tgtEl>
                                          <p:spTgt spid="9">
                                            <p:txEl>
                                              <p:pRg st="2" end="2"/>
                                            </p:txEl>
                                          </p:spTgt>
                                        </p:tgtEl>
                                      </p:cBhvr>
                                    </p:animEffect>
                                    <p:anim calcmode="lin" valueType="num">
                                      <p:cBhvr>
                                        <p:cTn id="27"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29" fill="hold">
                            <p:stCondLst>
                              <p:cond delay="1000"/>
                            </p:stCondLst>
                            <p:childTnLst>
                              <p:par>
                                <p:cTn id="30" presetID="42" presetClass="entr" presetSubtype="0" fill="hold"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Wildcard Mask</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540215" y="885653"/>
            <a:ext cx="11257337" cy="584775"/>
          </a:xfrm>
          <a:prstGeom prst="rect">
            <a:avLst/>
          </a:prstGeom>
          <a:noFill/>
        </p:spPr>
        <p:txBody>
          <a:bodyPr wrap="square" rtlCol="0">
            <a:spAutoFit/>
          </a:bodyPr>
          <a:lstStyle/>
          <a:p>
            <a:pPr algn="just">
              <a:buFontTx/>
              <a:buChar char="-"/>
            </a:pPr>
            <a:r>
              <a:rPr lang="en-US" sz="1600">
                <a:latin typeface="Arial" panose="020B0604020202020204" pitchFamily="34" charset="0"/>
                <a:cs typeface="Arial" panose="020B0604020202020204" pitchFamily="34" charset="0"/>
              </a:rPr>
              <a:t> Wildcard Mask (32 bit) được sử dụng trong khai báo ACL thay vì Subnet Mask nhưng cả hai có </a:t>
            </a:r>
            <a:r>
              <a:rPr lang="en-US" sz="1600">
                <a:solidFill>
                  <a:srgbClr val="FF0000"/>
                </a:solidFill>
                <a:latin typeface="Arial" panose="020B0604020202020204" pitchFamily="34" charset="0"/>
                <a:cs typeface="Arial" panose="020B0604020202020204" pitchFamily="34" charset="0"/>
              </a:rPr>
              <a:t>liên hệ </a:t>
            </a:r>
            <a:r>
              <a:rPr lang="en-US" sz="1600">
                <a:latin typeface="Arial" panose="020B0604020202020204" pitchFamily="34" charset="0"/>
                <a:cs typeface="Arial" panose="020B0604020202020204" pitchFamily="34" charset="0"/>
              </a:rPr>
              <a:t>với nhau.</a:t>
            </a:r>
          </a:p>
          <a:p>
            <a:pPr algn="just">
              <a:buFontTx/>
              <a:buChar char="-"/>
            </a:pPr>
            <a:r>
              <a:rPr lang="en-US" sz="1600">
                <a:latin typeface="Arial" panose="020B0604020202020204" pitchFamily="34" charset="0"/>
                <a:cs typeface="Arial" panose="020B0604020202020204" pitchFamily="34" charset="0"/>
              </a:rPr>
              <a:t> </a:t>
            </a:r>
            <a:r>
              <a:rPr lang="en-US" sz="1600">
                <a:solidFill>
                  <a:srgbClr val="FF0000"/>
                </a:solidFill>
                <a:latin typeface="Arial" panose="020B0604020202020204" pitchFamily="34" charset="0"/>
                <a:cs typeface="Arial" panose="020B0604020202020204" pitchFamily="34" charset="0"/>
              </a:rPr>
              <a:t>Bit 1 </a:t>
            </a:r>
            <a:r>
              <a:rPr lang="en-US" sz="1600">
                <a:latin typeface="Arial" panose="020B0604020202020204" pitchFamily="34" charset="0"/>
                <a:cs typeface="Arial" panose="020B0604020202020204" pitchFamily="34" charset="0"/>
              </a:rPr>
              <a:t>của Wilcard Mask có ý nghĩa </a:t>
            </a:r>
            <a:r>
              <a:rPr lang="en-US" sz="1600">
                <a:solidFill>
                  <a:srgbClr val="FF0000"/>
                </a:solidFill>
                <a:latin typeface="Arial" panose="020B0604020202020204" pitchFamily="34" charset="0"/>
                <a:cs typeface="Arial" panose="020B0604020202020204" pitchFamily="34" charset="0"/>
              </a:rPr>
              <a:t>không quan tâm </a:t>
            </a:r>
            <a:r>
              <a:rPr lang="en-US" sz="1600">
                <a:latin typeface="Arial" panose="020B0604020202020204" pitchFamily="34" charset="0"/>
                <a:cs typeface="Arial" panose="020B0604020202020204" pitchFamily="34" charset="0"/>
              </a:rPr>
              <a:t>đến những bit tương ứng của địa chỉ IP còn </a:t>
            </a:r>
            <a:r>
              <a:rPr lang="en-US" sz="1600">
                <a:solidFill>
                  <a:srgbClr val="FF0000"/>
                </a:solidFill>
                <a:latin typeface="Arial" panose="020B0604020202020204" pitchFamily="34" charset="0"/>
                <a:cs typeface="Arial" panose="020B0604020202020204" pitchFamily="34" charset="0"/>
              </a:rPr>
              <a:t>bit 0 </a:t>
            </a:r>
            <a:r>
              <a:rPr lang="en-US" sz="1600">
                <a:latin typeface="Arial" panose="020B0604020202020204" pitchFamily="34" charset="0"/>
                <a:cs typeface="Arial" panose="020B0604020202020204" pitchFamily="34" charset="0"/>
              </a:rPr>
              <a:t>là </a:t>
            </a:r>
            <a:r>
              <a:rPr lang="en-US" sz="1600">
                <a:solidFill>
                  <a:srgbClr val="FF0000"/>
                </a:solidFill>
                <a:latin typeface="Arial" panose="020B0604020202020204" pitchFamily="34" charset="0"/>
                <a:cs typeface="Arial" panose="020B0604020202020204" pitchFamily="34" charset="0"/>
              </a:rPr>
              <a:t>bắt buộc giống</a:t>
            </a:r>
            <a:r>
              <a:rPr lang="en-US" sz="1600">
                <a:latin typeface="Arial" panose="020B0604020202020204" pitchFamily="34" charset="0"/>
                <a:cs typeface="Arial" panose="020B0604020202020204" pitchFamily="34" charset="0"/>
              </a:rPr>
              <a:t>.</a:t>
            </a:r>
          </a:p>
        </p:txBody>
      </p:sp>
      <p:pic>
        <p:nvPicPr>
          <p:cNvPr id="5" name="Picture 4">
            <a:extLst>
              <a:ext uri="{FF2B5EF4-FFF2-40B4-BE49-F238E27FC236}">
                <a16:creationId xmlns:a16="http://schemas.microsoft.com/office/drawing/2014/main" xmlns="" id="{2F7A0ECB-5B5A-41A8-B9D2-9F6B6BE513DA}"/>
              </a:ext>
            </a:extLst>
          </p:cNvPr>
          <p:cNvPicPr>
            <a:picLocks noChangeAspect="1"/>
          </p:cNvPicPr>
          <p:nvPr/>
        </p:nvPicPr>
        <p:blipFill>
          <a:blip r:embed="rId2"/>
          <a:stretch>
            <a:fillRect/>
          </a:stretch>
        </p:blipFill>
        <p:spPr>
          <a:xfrm>
            <a:off x="6550326" y="1946049"/>
            <a:ext cx="5247226" cy="1350389"/>
          </a:xfrm>
          <a:prstGeom prst="rect">
            <a:avLst/>
          </a:prstGeom>
        </p:spPr>
      </p:pic>
      <p:pic>
        <p:nvPicPr>
          <p:cNvPr id="6" name="Picture 5">
            <a:extLst>
              <a:ext uri="{FF2B5EF4-FFF2-40B4-BE49-F238E27FC236}">
                <a16:creationId xmlns:a16="http://schemas.microsoft.com/office/drawing/2014/main" xmlns="" id="{1CFDCC51-78FC-4FBD-BAE6-1605511261F9}"/>
              </a:ext>
            </a:extLst>
          </p:cNvPr>
          <p:cNvPicPr>
            <a:picLocks noChangeAspect="1"/>
          </p:cNvPicPr>
          <p:nvPr/>
        </p:nvPicPr>
        <p:blipFill>
          <a:blip r:embed="rId3"/>
          <a:stretch>
            <a:fillRect/>
          </a:stretch>
        </p:blipFill>
        <p:spPr>
          <a:xfrm>
            <a:off x="125688" y="1975569"/>
            <a:ext cx="6043195" cy="476248"/>
          </a:xfrm>
          <a:prstGeom prst="rect">
            <a:avLst/>
          </a:prstGeom>
        </p:spPr>
      </p:pic>
      <p:pic>
        <p:nvPicPr>
          <p:cNvPr id="7" name="Picture 6">
            <a:extLst>
              <a:ext uri="{FF2B5EF4-FFF2-40B4-BE49-F238E27FC236}">
                <a16:creationId xmlns:a16="http://schemas.microsoft.com/office/drawing/2014/main" xmlns="" id="{160F4291-5F28-451B-A752-683712E255DE}"/>
              </a:ext>
            </a:extLst>
          </p:cNvPr>
          <p:cNvPicPr>
            <a:picLocks noChangeAspect="1"/>
          </p:cNvPicPr>
          <p:nvPr/>
        </p:nvPicPr>
        <p:blipFill>
          <a:blip r:embed="rId4"/>
          <a:stretch>
            <a:fillRect/>
          </a:stretch>
        </p:blipFill>
        <p:spPr>
          <a:xfrm>
            <a:off x="496404" y="2621244"/>
            <a:ext cx="5599596" cy="3026808"/>
          </a:xfrm>
          <a:prstGeom prst="rect">
            <a:avLst/>
          </a:prstGeom>
        </p:spPr>
      </p:pic>
      <p:pic>
        <p:nvPicPr>
          <p:cNvPr id="11" name="Picture 10">
            <a:extLst>
              <a:ext uri="{FF2B5EF4-FFF2-40B4-BE49-F238E27FC236}">
                <a16:creationId xmlns:a16="http://schemas.microsoft.com/office/drawing/2014/main" xmlns="" id="{96DF4B00-85F5-4CCA-A4E8-8B4F558B679A}"/>
              </a:ext>
            </a:extLst>
          </p:cNvPr>
          <p:cNvPicPr>
            <a:picLocks noChangeAspect="1"/>
          </p:cNvPicPr>
          <p:nvPr/>
        </p:nvPicPr>
        <p:blipFill>
          <a:blip r:embed="rId5"/>
          <a:stretch>
            <a:fillRect/>
          </a:stretch>
        </p:blipFill>
        <p:spPr>
          <a:xfrm>
            <a:off x="6628990" y="3773980"/>
            <a:ext cx="5168562" cy="1339375"/>
          </a:xfrm>
          <a:prstGeom prst="rect">
            <a:avLst/>
          </a:prstGeom>
        </p:spPr>
      </p:pic>
    </p:spTree>
    <p:extLst>
      <p:ext uri="{BB962C8B-B14F-4D97-AF65-F5344CB8AC3E}">
        <p14:creationId xmlns:p14="http://schemas.microsoft.com/office/powerpoint/2010/main" val="2513975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1000"/>
                                        <p:tgtEl>
                                          <p:spTgt spid="11"/>
                                        </p:tgtEl>
                                      </p:cBhvr>
                                    </p:animEffect>
                                    <p:anim calcmode="lin" valueType="num">
                                      <p:cBhvr>
                                        <p:cTn id="27" dur="1000" fill="hold"/>
                                        <p:tgtEl>
                                          <p:spTgt spid="11"/>
                                        </p:tgtEl>
                                        <p:attrNameLst>
                                          <p:attrName>ppt_x</p:attrName>
                                        </p:attrNameLst>
                                      </p:cBhvr>
                                      <p:tavLst>
                                        <p:tav tm="0">
                                          <p:val>
                                            <p:strVal val="#ppt_x"/>
                                          </p:val>
                                        </p:tav>
                                        <p:tav tm="100000">
                                          <p:val>
                                            <p:strVal val="#ppt_x"/>
                                          </p:val>
                                        </p:tav>
                                      </p:tavLst>
                                    </p:anim>
                                    <p:anim calcmode="lin" valueType="num">
                                      <p:cBhvr>
                                        <p:cTn id="2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1000"/>
                                        <p:tgtEl>
                                          <p:spTgt spid="9">
                                            <p:txEl>
                                              <p:pRg st="1" end="1"/>
                                            </p:txEl>
                                          </p:spTgt>
                                        </p:tgtEl>
                                      </p:cBhvr>
                                    </p:animEffect>
                                    <p:anim calcmode="lin" valueType="num">
                                      <p:cBhvr>
                                        <p:cTn id="34"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35"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1000"/>
                                        <p:tgtEl>
                                          <p:spTgt spid="7"/>
                                        </p:tgtEl>
                                      </p:cBhvr>
                                    </p:animEffect>
                                    <p:anim calcmode="lin" valueType="num">
                                      <p:cBhvr>
                                        <p:cTn id="41" dur="1000" fill="hold"/>
                                        <p:tgtEl>
                                          <p:spTgt spid="7"/>
                                        </p:tgtEl>
                                        <p:attrNameLst>
                                          <p:attrName>ppt_x</p:attrName>
                                        </p:attrNameLst>
                                      </p:cBhvr>
                                      <p:tavLst>
                                        <p:tav tm="0">
                                          <p:val>
                                            <p:strVal val="#ppt_x"/>
                                          </p:val>
                                        </p:tav>
                                        <p:tav tm="100000">
                                          <p:val>
                                            <p:strVal val="#ppt_x"/>
                                          </p:val>
                                        </p:tav>
                                      </p:tavLst>
                                    </p:anim>
                                    <p:anim calcmode="lin" valueType="num">
                                      <p:cBhvr>
                                        <p:cTn id="4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Wildcard Mask (tt)</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540215" y="885653"/>
            <a:ext cx="11257337" cy="584775"/>
          </a:xfrm>
          <a:prstGeom prst="rect">
            <a:avLst/>
          </a:prstGeom>
          <a:noFill/>
        </p:spPr>
        <p:txBody>
          <a:bodyPr wrap="square" rtlCol="0">
            <a:spAutoFit/>
          </a:bodyPr>
          <a:lstStyle/>
          <a:p>
            <a:pPr algn="just">
              <a:buFontTx/>
              <a:buChar char="-"/>
            </a:pPr>
            <a:r>
              <a:rPr lang="en-US" sz="1600">
                <a:latin typeface="Arial" panose="020B0604020202020204" pitchFamily="34" charset="0"/>
                <a:cs typeface="Arial" panose="020B0604020202020204" pitchFamily="34" charset="0"/>
              </a:rPr>
              <a:t> Dưới đây là một số ví dụ về Wildcard Mask</a:t>
            </a:r>
          </a:p>
          <a:p>
            <a:pPr algn="just">
              <a:buFontTx/>
              <a:buChar char="-"/>
            </a:pPr>
            <a:r>
              <a:rPr lang="en-US" sz="1600">
                <a:latin typeface="Arial" panose="020B0604020202020204" pitchFamily="34" charset="0"/>
                <a:cs typeface="Arial" panose="020B0604020202020204" pitchFamily="34" charset="0"/>
              </a:rPr>
              <a:t> Có hai từ khóa đặc biệt thay Wildcard Mask cho đại diện cho 1 Node mạng (</a:t>
            </a:r>
            <a:r>
              <a:rPr lang="en-US" sz="1600">
                <a:solidFill>
                  <a:srgbClr val="FF0000"/>
                </a:solidFill>
                <a:latin typeface="Arial" panose="020B0604020202020204" pitchFamily="34" charset="0"/>
                <a:cs typeface="Arial" panose="020B0604020202020204" pitchFamily="34" charset="0"/>
              </a:rPr>
              <a:t>Host</a:t>
            </a:r>
            <a:r>
              <a:rPr lang="en-US" sz="1600">
                <a:latin typeface="Arial" panose="020B0604020202020204" pitchFamily="34" charset="0"/>
                <a:cs typeface="Arial" panose="020B0604020202020204" pitchFamily="34" charset="0"/>
              </a:rPr>
              <a:t>) và cho tất cả (</a:t>
            </a:r>
            <a:r>
              <a:rPr lang="en-US" sz="1600">
                <a:solidFill>
                  <a:srgbClr val="FF0000"/>
                </a:solidFill>
                <a:latin typeface="Arial" panose="020B0604020202020204" pitchFamily="34" charset="0"/>
                <a:cs typeface="Arial" panose="020B0604020202020204" pitchFamily="34" charset="0"/>
              </a:rPr>
              <a:t>Any</a:t>
            </a:r>
            <a:r>
              <a:rPr lang="en-US" sz="1600">
                <a:latin typeface="Arial" panose="020B0604020202020204" pitchFamily="34" charset="0"/>
                <a:cs typeface="Arial" panose="020B0604020202020204" pitchFamily="34" charset="0"/>
              </a:rPr>
              <a:t>).</a:t>
            </a:r>
          </a:p>
        </p:txBody>
      </p:sp>
      <p:pic>
        <p:nvPicPr>
          <p:cNvPr id="8" name="Picture 7">
            <a:extLst>
              <a:ext uri="{FF2B5EF4-FFF2-40B4-BE49-F238E27FC236}">
                <a16:creationId xmlns:a16="http://schemas.microsoft.com/office/drawing/2014/main" xmlns="" id="{961334B4-A894-4CEC-8507-B889B9F24D56}"/>
              </a:ext>
            </a:extLst>
          </p:cNvPr>
          <p:cNvPicPr>
            <a:picLocks noChangeAspect="1"/>
          </p:cNvPicPr>
          <p:nvPr/>
        </p:nvPicPr>
        <p:blipFill>
          <a:blip r:embed="rId2"/>
          <a:stretch>
            <a:fillRect/>
          </a:stretch>
        </p:blipFill>
        <p:spPr>
          <a:xfrm>
            <a:off x="692616" y="1900195"/>
            <a:ext cx="5043790" cy="3057605"/>
          </a:xfrm>
          <a:prstGeom prst="rect">
            <a:avLst/>
          </a:prstGeom>
        </p:spPr>
      </p:pic>
      <p:pic>
        <p:nvPicPr>
          <p:cNvPr id="10" name="Picture 9">
            <a:extLst>
              <a:ext uri="{FF2B5EF4-FFF2-40B4-BE49-F238E27FC236}">
                <a16:creationId xmlns:a16="http://schemas.microsoft.com/office/drawing/2014/main" xmlns="" id="{8F7D6B5D-C997-4526-A313-D8EBC7B1503E}"/>
              </a:ext>
            </a:extLst>
          </p:cNvPr>
          <p:cNvPicPr>
            <a:picLocks noChangeAspect="1"/>
          </p:cNvPicPr>
          <p:nvPr/>
        </p:nvPicPr>
        <p:blipFill>
          <a:blip r:embed="rId3"/>
          <a:stretch>
            <a:fillRect/>
          </a:stretch>
        </p:blipFill>
        <p:spPr>
          <a:xfrm>
            <a:off x="6455596" y="1900194"/>
            <a:ext cx="5032309" cy="3057605"/>
          </a:xfrm>
          <a:prstGeom prst="rect">
            <a:avLst/>
          </a:prstGeom>
        </p:spPr>
      </p:pic>
    </p:spTree>
    <p:extLst>
      <p:ext uri="{BB962C8B-B14F-4D97-AF65-F5344CB8AC3E}">
        <p14:creationId xmlns:p14="http://schemas.microsoft.com/office/powerpoint/2010/main" val="218609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42" presetClass="entr" presetSubtype="0"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1000"/>
                                        <p:tgtEl>
                                          <p:spTgt spid="10"/>
                                        </p:tgtEl>
                                      </p:cBhvr>
                                    </p:animEffect>
                                    <p:anim calcmode="lin" valueType="num">
                                      <p:cBhvr>
                                        <p:cTn id="27" dur="1000" fill="hold"/>
                                        <p:tgtEl>
                                          <p:spTgt spid="10"/>
                                        </p:tgtEl>
                                        <p:attrNameLst>
                                          <p:attrName>ppt_x</p:attrName>
                                        </p:attrNameLst>
                                      </p:cBhvr>
                                      <p:tavLst>
                                        <p:tav tm="0">
                                          <p:val>
                                            <p:strVal val="#ppt_x"/>
                                          </p:val>
                                        </p:tav>
                                        <p:tav tm="100000">
                                          <p:val>
                                            <p:strVal val="#ppt_x"/>
                                          </p:val>
                                        </p:tav>
                                      </p:tavLst>
                                    </p:anim>
                                    <p:anim calcmode="lin" valueType="num">
                                      <p:cBhvr>
                                        <p:cTn id="2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1"/>
            <a:ext cx="11819467" cy="753034"/>
          </a:xfrm>
        </p:spPr>
        <p:txBody>
          <a:bodyPr>
            <a:normAutofit/>
          </a:bodyPr>
          <a:lstStyle/>
          <a:p>
            <a:r>
              <a:rPr lang="en-US" sz="2800">
                <a:solidFill>
                  <a:schemeClr val="bg1"/>
                </a:solidFill>
              </a:rPr>
              <a:t>Khai báo Standard ACL</a:t>
            </a:r>
            <a:endParaRPr lang="en-US" sz="2800" dirty="0">
              <a:solidFill>
                <a:schemeClr val="bg1"/>
              </a:solidFill>
            </a:endParaRPr>
          </a:p>
        </p:txBody>
      </p:sp>
      <p:sp>
        <p:nvSpPr>
          <p:cNvPr id="9" name="TextBox 8">
            <a:extLst>
              <a:ext uri="{FF2B5EF4-FFF2-40B4-BE49-F238E27FC236}">
                <a16:creationId xmlns:a16="http://schemas.microsoft.com/office/drawing/2014/main" xmlns="" id="{BD9BC54C-820D-4A63-9490-BCA31B1615F3}"/>
              </a:ext>
            </a:extLst>
          </p:cNvPr>
          <p:cNvSpPr txBox="1"/>
          <p:nvPr/>
        </p:nvSpPr>
        <p:spPr>
          <a:xfrm>
            <a:off x="540215" y="885653"/>
            <a:ext cx="11257337" cy="1323439"/>
          </a:xfrm>
          <a:prstGeom prst="rect">
            <a:avLst/>
          </a:prstGeom>
          <a:noFill/>
        </p:spPr>
        <p:txBody>
          <a:bodyPr wrap="square" rtlCol="0">
            <a:spAutoFit/>
          </a:bodyPr>
          <a:lstStyle/>
          <a:p>
            <a:pPr algn="just">
              <a:buFontTx/>
              <a:buChar char="-"/>
            </a:pPr>
            <a:r>
              <a:rPr lang="en-US" sz="1600">
                <a:latin typeface="Arial" panose="020B0604020202020204" pitchFamily="34" charset="0"/>
                <a:cs typeface="Arial" panose="020B0604020202020204" pitchFamily="34" charset="0"/>
              </a:rPr>
              <a:t> Standard ACL là loại </a:t>
            </a:r>
            <a:r>
              <a:rPr lang="en-US" sz="1600">
                <a:solidFill>
                  <a:srgbClr val="FF0000"/>
                </a:solidFill>
                <a:latin typeface="Arial" panose="020B0604020202020204" pitchFamily="34" charset="0"/>
                <a:cs typeface="Arial" panose="020B0604020202020204" pitchFamily="34" charset="0"/>
              </a:rPr>
              <a:t>cơ bản </a:t>
            </a:r>
            <a:r>
              <a:rPr lang="en-US" sz="1600">
                <a:latin typeface="Arial" panose="020B0604020202020204" pitchFamily="34" charset="0"/>
                <a:cs typeface="Arial" panose="020B0604020202020204" pitchFamily="34" charset="0"/>
              </a:rPr>
              <a:t>nhất, thường để kiểm soát quyền truy cập từ xa đến/rời một thiết bị hoặc dịch vụ nào đó.</a:t>
            </a:r>
          </a:p>
          <a:p>
            <a:pPr algn="just">
              <a:buFontTx/>
              <a:buChar char="-"/>
            </a:pPr>
            <a:r>
              <a:rPr lang="en-US" sz="1600">
                <a:latin typeface="Arial" panose="020B0604020202020204" pitchFamily="34" charset="0"/>
                <a:cs typeface="Arial" panose="020B0604020202020204" pitchFamily="34" charset="0"/>
              </a:rPr>
              <a:t> Để áp dụng ACL vào một cổng giao diện nào đó thì sử dụng lệnh “</a:t>
            </a:r>
            <a:r>
              <a:rPr lang="en-US" sz="1600">
                <a:solidFill>
                  <a:srgbClr val="FF0000"/>
                </a:solidFill>
                <a:latin typeface="Arial" panose="020B0604020202020204" pitchFamily="34" charset="0"/>
                <a:cs typeface="Arial" panose="020B0604020202020204" pitchFamily="34" charset="0"/>
              </a:rPr>
              <a:t>ip access-group</a:t>
            </a:r>
            <a:r>
              <a:rPr lang="en-US" sz="1600">
                <a:latin typeface="Arial" panose="020B0604020202020204" pitchFamily="34" charset="0"/>
                <a:cs typeface="Arial" panose="020B0604020202020204" pitchFamily="34" charset="0"/>
              </a:rPr>
              <a:t>” và chọn </a:t>
            </a:r>
            <a:r>
              <a:rPr lang="en-US" sz="1600">
                <a:solidFill>
                  <a:srgbClr val="FF0000"/>
                </a:solidFill>
                <a:latin typeface="Arial" panose="020B0604020202020204" pitchFamily="34" charset="0"/>
                <a:cs typeface="Arial" panose="020B0604020202020204" pitchFamily="34" charset="0"/>
              </a:rPr>
              <a:t>hướng</a:t>
            </a:r>
            <a:r>
              <a:rPr lang="en-US" sz="1600">
                <a:latin typeface="Arial" panose="020B0604020202020204" pitchFamily="34" charset="0"/>
                <a:cs typeface="Arial" panose="020B0604020202020204" pitchFamily="34" charset="0"/>
              </a:rPr>
              <a:t> kiểm soát.</a:t>
            </a:r>
          </a:p>
          <a:p>
            <a:pPr algn="just">
              <a:buFontTx/>
              <a:buChar char="-"/>
            </a:pPr>
            <a:r>
              <a:rPr lang="en-US" sz="1600">
                <a:latin typeface="Arial" panose="020B0604020202020204" pitchFamily="34" charset="0"/>
                <a:cs typeface="Arial" panose="020B0604020202020204" pitchFamily="34" charset="0"/>
              </a:rPr>
              <a:t> Khi khai thêm một dòng lệnh mới trong ACL thì dòng lệnh đó nằm ở dưới cùng, hoặc khi cần sửa dòng lệnh có sẵn thì sẽ không thể theo thứ tự vì thế cần phải </a:t>
            </a:r>
            <a:r>
              <a:rPr lang="en-US" sz="1600">
                <a:solidFill>
                  <a:srgbClr val="FF0000"/>
                </a:solidFill>
                <a:latin typeface="Arial" panose="020B0604020202020204" pitchFamily="34" charset="0"/>
                <a:cs typeface="Arial" panose="020B0604020202020204" pitchFamily="34" charset="0"/>
              </a:rPr>
              <a:t>xóa ACL cũ </a:t>
            </a:r>
            <a:r>
              <a:rPr lang="en-US" sz="1600">
                <a:latin typeface="Arial" panose="020B0604020202020204" pitchFamily="34" charset="0"/>
                <a:cs typeface="Arial" panose="020B0604020202020204" pitchFamily="34" charset="0"/>
              </a:rPr>
              <a:t>sau đó khai lại toàn bộ ACL mới.</a:t>
            </a:r>
          </a:p>
          <a:p>
            <a:pPr algn="just">
              <a:buFontTx/>
              <a:buChar char="-"/>
            </a:pPr>
            <a:r>
              <a:rPr lang="en-US" sz="1600">
                <a:latin typeface="Arial" panose="020B0604020202020204" pitchFamily="34" charset="0"/>
                <a:cs typeface="Arial" panose="020B0604020202020204" pitchFamily="34" charset="0"/>
              </a:rPr>
              <a:t> Để thực hiện cho chính xác và nhanh chóng thì cần </a:t>
            </a:r>
            <a:r>
              <a:rPr lang="en-US" sz="1600">
                <a:solidFill>
                  <a:srgbClr val="FF0000"/>
                </a:solidFill>
                <a:latin typeface="Arial" panose="020B0604020202020204" pitchFamily="34" charset="0"/>
                <a:cs typeface="Arial" panose="020B0604020202020204" pitchFamily="34" charset="0"/>
              </a:rPr>
              <a:t>soạn sẵn </a:t>
            </a:r>
            <a:r>
              <a:rPr lang="en-US" sz="1600">
                <a:latin typeface="Arial" panose="020B0604020202020204" pitchFamily="34" charset="0"/>
                <a:cs typeface="Arial" panose="020B0604020202020204" pitchFamily="34" charset="0"/>
              </a:rPr>
              <a:t>ACL mới trong </a:t>
            </a:r>
            <a:r>
              <a:rPr lang="en-US" sz="1600">
                <a:solidFill>
                  <a:srgbClr val="FF0000"/>
                </a:solidFill>
                <a:latin typeface="Arial" panose="020B0604020202020204" pitchFamily="34" charset="0"/>
                <a:cs typeface="Arial" panose="020B0604020202020204" pitchFamily="34" charset="0"/>
              </a:rPr>
              <a:t>Notepad</a:t>
            </a:r>
            <a:r>
              <a:rPr lang="en-US" sz="1600">
                <a:latin typeface="Arial" panose="020B0604020202020204" pitchFamily="34" charset="0"/>
                <a:cs typeface="Arial" panose="020B0604020202020204" pitchFamily="34" charset="0"/>
              </a:rPr>
              <a:t> rồi sau đó dán vào.</a:t>
            </a:r>
          </a:p>
        </p:txBody>
      </p:sp>
      <p:pic>
        <p:nvPicPr>
          <p:cNvPr id="6" name="Picture 5">
            <a:extLst>
              <a:ext uri="{FF2B5EF4-FFF2-40B4-BE49-F238E27FC236}">
                <a16:creationId xmlns:a16="http://schemas.microsoft.com/office/drawing/2014/main" xmlns="" id="{9EC84F12-4930-454E-9E59-5EC6C0415913}"/>
              </a:ext>
            </a:extLst>
          </p:cNvPr>
          <p:cNvPicPr>
            <a:picLocks noChangeAspect="1"/>
          </p:cNvPicPr>
          <p:nvPr/>
        </p:nvPicPr>
        <p:blipFill>
          <a:blip r:embed="rId2"/>
          <a:stretch>
            <a:fillRect/>
          </a:stretch>
        </p:blipFill>
        <p:spPr>
          <a:xfrm>
            <a:off x="6282265" y="2692811"/>
            <a:ext cx="5830351" cy="2996152"/>
          </a:xfrm>
          <a:prstGeom prst="rect">
            <a:avLst/>
          </a:prstGeom>
        </p:spPr>
      </p:pic>
      <p:pic>
        <p:nvPicPr>
          <p:cNvPr id="7" name="Picture 6">
            <a:extLst>
              <a:ext uri="{FF2B5EF4-FFF2-40B4-BE49-F238E27FC236}">
                <a16:creationId xmlns:a16="http://schemas.microsoft.com/office/drawing/2014/main" xmlns="" id="{8F2B334D-A060-4335-B06F-85CD3AAB1233}"/>
              </a:ext>
            </a:extLst>
          </p:cNvPr>
          <p:cNvPicPr>
            <a:picLocks noChangeAspect="1"/>
          </p:cNvPicPr>
          <p:nvPr/>
        </p:nvPicPr>
        <p:blipFill>
          <a:blip r:embed="rId3"/>
          <a:stretch>
            <a:fillRect/>
          </a:stretch>
        </p:blipFill>
        <p:spPr>
          <a:xfrm>
            <a:off x="139367" y="2855236"/>
            <a:ext cx="6028354" cy="2773303"/>
          </a:xfrm>
          <a:prstGeom prst="rect">
            <a:avLst/>
          </a:prstGeom>
        </p:spPr>
      </p:pic>
    </p:spTree>
    <p:extLst>
      <p:ext uri="{BB962C8B-B14F-4D97-AF65-F5344CB8AC3E}">
        <p14:creationId xmlns:p14="http://schemas.microsoft.com/office/powerpoint/2010/main" val="3548642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9">
                                            <p:txEl>
                                              <p:pRg st="2" end="2"/>
                                            </p:txEl>
                                          </p:spTgt>
                                        </p:tgtEl>
                                        <p:attrNameLst>
                                          <p:attrName>style.visibility</p:attrName>
                                        </p:attrNameLst>
                                      </p:cBhvr>
                                      <p:to>
                                        <p:strVal val="visible"/>
                                      </p:to>
                                    </p:set>
                                    <p:animEffect transition="in" filter="fade">
                                      <p:cBhvr>
                                        <p:cTn id="27" dur="1000"/>
                                        <p:tgtEl>
                                          <p:spTgt spid="9">
                                            <p:txEl>
                                              <p:pRg st="2" end="2"/>
                                            </p:txEl>
                                          </p:spTgt>
                                        </p:tgtEl>
                                      </p:cBhvr>
                                    </p:animEffect>
                                    <p:anim calcmode="lin" valueType="num">
                                      <p:cBhvr>
                                        <p:cTn id="2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42" presetClass="entr" presetSubtype="0"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1000"/>
                                        <p:tgtEl>
                                          <p:spTgt spid="6"/>
                                        </p:tgtEl>
                                      </p:cBhvr>
                                    </p:animEffect>
                                    <p:anim calcmode="lin" valueType="num">
                                      <p:cBhvr>
                                        <p:cTn id="34" dur="1000" fill="hold"/>
                                        <p:tgtEl>
                                          <p:spTgt spid="6"/>
                                        </p:tgtEl>
                                        <p:attrNameLst>
                                          <p:attrName>ppt_x</p:attrName>
                                        </p:attrNameLst>
                                      </p:cBhvr>
                                      <p:tavLst>
                                        <p:tav tm="0">
                                          <p:val>
                                            <p:strVal val="#ppt_x"/>
                                          </p:val>
                                        </p:tav>
                                        <p:tav tm="100000">
                                          <p:val>
                                            <p:strVal val="#ppt_x"/>
                                          </p:val>
                                        </p:tav>
                                      </p:tavLst>
                                    </p:anim>
                                    <p:anim calcmode="lin" valueType="num">
                                      <p:cBhvr>
                                        <p:cTn id="3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9">
                                            <p:txEl>
                                              <p:pRg st="3" end="3"/>
                                            </p:txEl>
                                          </p:spTgt>
                                        </p:tgtEl>
                                        <p:attrNameLst>
                                          <p:attrName>style.visibility</p:attrName>
                                        </p:attrNameLst>
                                      </p:cBhvr>
                                      <p:to>
                                        <p:strVal val="visible"/>
                                      </p:to>
                                    </p:set>
                                    <p:animEffect transition="in" filter="fade">
                                      <p:cBhvr>
                                        <p:cTn id="40" dur="1000"/>
                                        <p:tgtEl>
                                          <p:spTgt spid="9">
                                            <p:txEl>
                                              <p:pRg st="3" end="3"/>
                                            </p:txEl>
                                          </p:spTgt>
                                        </p:tgtEl>
                                      </p:cBhvr>
                                    </p:animEffect>
                                    <p:anim calcmode="lin" valueType="num">
                                      <p:cBhvr>
                                        <p:cTn id="41"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42"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7673</TotalTime>
  <Words>2619</Words>
  <Application>Microsoft Office PowerPoint</Application>
  <PresentationFormat>Custom</PresentationFormat>
  <Paragraphs>297</Paragraphs>
  <Slides>29</Slides>
  <Notes>0</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Office Theme</vt:lpstr>
      <vt:lpstr>BẢO MẬT HẠ TẦNG MẠNG LAYER 3 MÔ HÌNH OSI</vt:lpstr>
      <vt:lpstr>PHẦN 1 Access Control List (ACL) </vt:lpstr>
      <vt:lpstr>Giới thiệu ACL</vt:lpstr>
      <vt:lpstr>Hoạt động của ACL</vt:lpstr>
      <vt:lpstr>Phân loại ACL</vt:lpstr>
      <vt:lpstr>Vị trí đặt ACL</vt:lpstr>
      <vt:lpstr>Wildcard Mask</vt:lpstr>
      <vt:lpstr>Wildcard Mask (tt)</vt:lpstr>
      <vt:lpstr>Khai báo Standard ACL</vt:lpstr>
      <vt:lpstr>Khai báo Extended ACL</vt:lpstr>
      <vt:lpstr>Khai báo Named ACL</vt:lpstr>
      <vt:lpstr>PHẦN 2 Bảo Vệ Truy Cập Thiết Bị</vt:lpstr>
      <vt:lpstr>Kết nối với thiết bị mạng</vt:lpstr>
      <vt:lpstr>Bảo vệ cổng Console</vt:lpstr>
      <vt:lpstr>Bảo vệ cổng Console (tt)</vt:lpstr>
      <vt:lpstr>Bảo vệ kết nối từ xa</vt:lpstr>
      <vt:lpstr>Giới hạn kết nối bằng ACL</vt:lpstr>
      <vt:lpstr>Xác thực tập trung qua RADIUS/TACACS Server</vt:lpstr>
      <vt:lpstr>Xác thực tập trung qua RADIUS/TACACS Server</vt:lpstr>
      <vt:lpstr>Ưu tiên sử dụng SSH thay cho Telnet</vt:lpstr>
      <vt:lpstr>PHẦN 3 Bảo Mật Giao Thức &amp; Dịch Vụ Mạng</vt:lpstr>
      <vt:lpstr>Tắt những giao thức không sử dụng</vt:lpstr>
      <vt:lpstr>Bảo vệ giao thức SNMP</vt:lpstr>
      <vt:lpstr>Bảo vệ tấn công PING (ICMP) Flood/DDoS</vt:lpstr>
      <vt:lpstr>Bảo vệ IP Spoofing bằng uRPF</vt:lpstr>
      <vt:lpstr>Bảo vệ tấn công TCP SYN Attack</vt:lpstr>
      <vt:lpstr>Sử dụng Port Forwarding</vt:lpstr>
      <vt:lpstr>Một số chú ý khác (CAR, NTP, SysLog Server)</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DELL</cp:lastModifiedBy>
  <cp:revision>901</cp:revision>
  <dcterms:created xsi:type="dcterms:W3CDTF">2020-10-15T10:09:08Z</dcterms:created>
  <dcterms:modified xsi:type="dcterms:W3CDTF">2023-10-27T17:25:38Z</dcterms:modified>
</cp:coreProperties>
</file>

<file path=docProps/thumbnail.jpeg>
</file>